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6" r:id="rId5"/>
    <p:sldId id="257" r:id="rId6"/>
    <p:sldId id="258" r:id="rId7"/>
    <p:sldId id="286" r:id="rId8"/>
    <p:sldId id="264" r:id="rId9"/>
    <p:sldId id="260" r:id="rId10"/>
    <p:sldId id="261" r:id="rId11"/>
    <p:sldId id="262" r:id="rId12"/>
    <p:sldId id="263" r:id="rId13"/>
    <p:sldId id="266" r:id="rId14"/>
    <p:sldId id="267" r:id="rId15"/>
    <p:sldId id="268" r:id="rId16"/>
    <p:sldId id="269" r:id="rId17"/>
    <p:sldId id="270" r:id="rId18"/>
    <p:sldId id="271" r:id="rId19"/>
    <p:sldId id="272" r:id="rId20"/>
    <p:sldId id="291" r:id="rId21"/>
    <p:sldId id="287" r:id="rId22"/>
    <p:sldId id="282" r:id="rId23"/>
    <p:sldId id="273" r:id="rId24"/>
    <p:sldId id="274" r:id="rId25"/>
    <p:sldId id="288" r:id="rId26"/>
    <p:sldId id="283" r:id="rId27"/>
    <p:sldId id="275" r:id="rId28"/>
    <p:sldId id="289" r:id="rId29"/>
    <p:sldId id="276" r:id="rId30"/>
    <p:sldId id="284" r:id="rId31"/>
    <p:sldId id="279" r:id="rId32"/>
    <p:sldId id="280" r:id="rId33"/>
    <p:sldId id="281"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ricia Frost" initials="PF" lastIdx="1" clrIdx="0">
    <p:extLst>
      <p:ext uri="{19B8F6BF-5375-455C-9EA6-DF929625EA0E}">
        <p15:presenceInfo xmlns:p15="http://schemas.microsoft.com/office/powerpoint/2012/main" userId="S::pfrost@cchealth.org::895f2254-c1d0-4bec-90d4-0e76508b0273" providerId="AD"/>
      </p:ext>
    </p:extLst>
  </p:cmAuthor>
  <p:cmAuthor id="2" name="Kanawati, Bridget" initials="KB" lastIdx="12" clrIdx="1">
    <p:extLst>
      <p:ext uri="{19B8F6BF-5375-455C-9EA6-DF929625EA0E}">
        <p15:presenceInfo xmlns:p15="http://schemas.microsoft.com/office/powerpoint/2012/main" userId="S::17919@icf.com::70f81134-8f47-467b-9d6d-60057109a3ee" providerId="AD"/>
      </p:ext>
    </p:extLst>
  </p:cmAuthor>
  <p:cmAuthor id="3" name="MJ Nash" initials="MN" lastIdx="3" clrIdx="2">
    <p:extLst>
      <p:ext uri="{19B8F6BF-5375-455C-9EA6-DF929625EA0E}">
        <p15:presenceInfo xmlns:p15="http://schemas.microsoft.com/office/powerpoint/2012/main" userId="S::mjnash@helionhealth.com::fcdb575d-6801-46be-b5f9-1fea2ada484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F8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05" autoAdjust="0"/>
    <p:restoredTop sz="72973" autoAdjust="0"/>
  </p:normalViewPr>
  <p:slideViewPr>
    <p:cSldViewPr snapToGrid="0">
      <p:cViewPr varScale="1">
        <p:scale>
          <a:sx n="79" d="100"/>
          <a:sy n="79" d="100"/>
        </p:scale>
        <p:origin x="732"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le Brito, Corina" userId="b002a9e7-ef27-4d42-be11-35f56e8d14e1" providerId="ADAL" clId="{4484CE72-4A2A-4F6D-B366-56DB6C6EFD73}"/>
    <pc:docChg chg="modSld">
      <pc:chgData name="Sole Brito, Corina" userId="b002a9e7-ef27-4d42-be11-35f56e8d14e1" providerId="ADAL" clId="{4484CE72-4A2A-4F6D-B366-56DB6C6EFD73}" dt="2021-03-19T17:43:10.079" v="509" actId="962"/>
      <pc:docMkLst>
        <pc:docMk/>
      </pc:docMkLst>
      <pc:sldChg chg="modSp mod">
        <pc:chgData name="Sole Brito, Corina" userId="b002a9e7-ef27-4d42-be11-35f56e8d14e1" providerId="ADAL" clId="{4484CE72-4A2A-4F6D-B366-56DB6C6EFD73}" dt="2021-03-19T17:41:29.558" v="101" actId="962"/>
        <pc:sldMkLst>
          <pc:docMk/>
          <pc:sldMk cId="2594277876" sldId="256"/>
        </pc:sldMkLst>
        <pc:picChg chg="mod">
          <ac:chgData name="Sole Brito, Corina" userId="b002a9e7-ef27-4d42-be11-35f56e8d14e1" providerId="ADAL" clId="{4484CE72-4A2A-4F6D-B366-56DB6C6EFD73}" dt="2021-03-19T17:41:29.558" v="101" actId="962"/>
          <ac:picMkLst>
            <pc:docMk/>
            <pc:sldMk cId="2594277876" sldId="256"/>
            <ac:picMk id="8" creationId="{31D812F0-C054-4001-A630-3B254827B6AB}"/>
          </ac:picMkLst>
        </pc:picChg>
      </pc:sldChg>
      <pc:sldChg chg="modSp mod">
        <pc:chgData name="Sole Brito, Corina" userId="b002a9e7-ef27-4d42-be11-35f56e8d14e1" providerId="ADAL" clId="{4484CE72-4A2A-4F6D-B366-56DB6C6EFD73}" dt="2021-03-19T17:42:17.541" v="247" actId="962"/>
        <pc:sldMkLst>
          <pc:docMk/>
          <pc:sldMk cId="4009237002" sldId="263"/>
        </pc:sldMkLst>
        <pc:picChg chg="mod">
          <ac:chgData name="Sole Brito, Corina" userId="b002a9e7-ef27-4d42-be11-35f56e8d14e1" providerId="ADAL" clId="{4484CE72-4A2A-4F6D-B366-56DB6C6EFD73}" dt="2021-03-19T17:42:17.541" v="247" actId="962"/>
          <ac:picMkLst>
            <pc:docMk/>
            <pc:sldMk cId="4009237002" sldId="263"/>
            <ac:picMk id="5" creationId="{E4B62935-A2C3-43CD-874E-4DF590C7B20E}"/>
          </ac:picMkLst>
        </pc:picChg>
      </pc:sldChg>
      <pc:sldChg chg="modSp mod">
        <pc:chgData name="Sole Brito, Corina" userId="b002a9e7-ef27-4d42-be11-35f56e8d14e1" providerId="ADAL" clId="{4484CE72-4A2A-4F6D-B366-56DB6C6EFD73}" dt="2021-03-19T17:42:30.149" v="349" actId="962"/>
        <pc:sldMkLst>
          <pc:docMk/>
          <pc:sldMk cId="494377015" sldId="271"/>
        </pc:sldMkLst>
        <pc:picChg chg="mod">
          <ac:chgData name="Sole Brito, Corina" userId="b002a9e7-ef27-4d42-be11-35f56e8d14e1" providerId="ADAL" clId="{4484CE72-4A2A-4F6D-B366-56DB6C6EFD73}" dt="2021-03-19T17:42:30.149" v="349" actId="962"/>
          <ac:picMkLst>
            <pc:docMk/>
            <pc:sldMk cId="494377015" sldId="271"/>
            <ac:picMk id="5" creationId="{29F5F81F-E69C-45A0-A52F-9F32987E6D91}"/>
          </ac:picMkLst>
        </pc:picChg>
      </pc:sldChg>
      <pc:sldChg chg="modSp mod">
        <pc:chgData name="Sole Brito, Corina" userId="b002a9e7-ef27-4d42-be11-35f56e8d14e1" providerId="ADAL" clId="{4484CE72-4A2A-4F6D-B366-56DB6C6EFD73}" dt="2021-03-19T17:42:44.157" v="446" actId="962"/>
        <pc:sldMkLst>
          <pc:docMk/>
          <pc:sldMk cId="2518143455" sldId="273"/>
        </pc:sldMkLst>
        <pc:picChg chg="mod">
          <ac:chgData name="Sole Brito, Corina" userId="b002a9e7-ef27-4d42-be11-35f56e8d14e1" providerId="ADAL" clId="{4484CE72-4A2A-4F6D-B366-56DB6C6EFD73}" dt="2021-03-19T17:42:44.157" v="446" actId="962"/>
          <ac:picMkLst>
            <pc:docMk/>
            <pc:sldMk cId="2518143455" sldId="273"/>
            <ac:picMk id="7" creationId="{971B89A2-0AEF-46FE-99A5-B09911665ED0}"/>
          </ac:picMkLst>
        </pc:picChg>
      </pc:sldChg>
      <pc:sldChg chg="modSp mod">
        <pc:chgData name="Sole Brito, Corina" userId="b002a9e7-ef27-4d42-be11-35f56e8d14e1" providerId="ADAL" clId="{4484CE72-4A2A-4F6D-B366-56DB6C6EFD73}" dt="2021-03-19T17:42:56.470" v="505" actId="962"/>
        <pc:sldMkLst>
          <pc:docMk/>
          <pc:sldMk cId="1700852358" sldId="275"/>
        </pc:sldMkLst>
        <pc:picChg chg="mod">
          <ac:chgData name="Sole Brito, Corina" userId="b002a9e7-ef27-4d42-be11-35f56e8d14e1" providerId="ADAL" clId="{4484CE72-4A2A-4F6D-B366-56DB6C6EFD73}" dt="2021-03-19T17:42:56.470" v="505" actId="962"/>
          <ac:picMkLst>
            <pc:docMk/>
            <pc:sldMk cId="1700852358" sldId="275"/>
            <ac:picMk id="6" creationId="{615BCB05-571D-4FFD-AE53-3D52088661E7}"/>
          </ac:picMkLst>
        </pc:picChg>
      </pc:sldChg>
      <pc:sldChg chg="modSp mod">
        <pc:chgData name="Sole Brito, Corina" userId="b002a9e7-ef27-4d42-be11-35f56e8d14e1" providerId="ADAL" clId="{4484CE72-4A2A-4F6D-B366-56DB6C6EFD73}" dt="2021-03-19T17:43:04.086" v="507" actId="962"/>
        <pc:sldMkLst>
          <pc:docMk/>
          <pc:sldMk cId="2613633945" sldId="279"/>
        </pc:sldMkLst>
        <pc:picChg chg="mod">
          <ac:chgData name="Sole Brito, Corina" userId="b002a9e7-ef27-4d42-be11-35f56e8d14e1" providerId="ADAL" clId="{4484CE72-4A2A-4F6D-B366-56DB6C6EFD73}" dt="2021-03-19T17:43:04.086" v="507" actId="962"/>
          <ac:picMkLst>
            <pc:docMk/>
            <pc:sldMk cId="2613633945" sldId="279"/>
            <ac:picMk id="8" creationId="{406AD119-2F1C-46D0-8F0F-096E5D6F27C7}"/>
          </ac:picMkLst>
        </pc:picChg>
      </pc:sldChg>
      <pc:sldChg chg="modSp mod">
        <pc:chgData name="Sole Brito, Corina" userId="b002a9e7-ef27-4d42-be11-35f56e8d14e1" providerId="ADAL" clId="{4484CE72-4A2A-4F6D-B366-56DB6C6EFD73}" dt="2021-03-19T17:43:06.919" v="508" actId="962"/>
        <pc:sldMkLst>
          <pc:docMk/>
          <pc:sldMk cId="3862087631" sldId="280"/>
        </pc:sldMkLst>
        <pc:picChg chg="mod">
          <ac:chgData name="Sole Brito, Corina" userId="b002a9e7-ef27-4d42-be11-35f56e8d14e1" providerId="ADAL" clId="{4484CE72-4A2A-4F6D-B366-56DB6C6EFD73}" dt="2021-03-19T17:43:06.919" v="508" actId="962"/>
          <ac:picMkLst>
            <pc:docMk/>
            <pc:sldMk cId="3862087631" sldId="280"/>
            <ac:picMk id="5" creationId="{4D73867F-C0D1-4D7C-AFE8-C36059673824}"/>
          </ac:picMkLst>
        </pc:picChg>
      </pc:sldChg>
      <pc:sldChg chg="modSp mod">
        <pc:chgData name="Sole Brito, Corina" userId="b002a9e7-ef27-4d42-be11-35f56e8d14e1" providerId="ADAL" clId="{4484CE72-4A2A-4F6D-B366-56DB6C6EFD73}" dt="2021-03-19T17:43:10.079" v="509" actId="962"/>
        <pc:sldMkLst>
          <pc:docMk/>
          <pc:sldMk cId="1079694864" sldId="281"/>
        </pc:sldMkLst>
        <pc:picChg chg="mod">
          <ac:chgData name="Sole Brito, Corina" userId="b002a9e7-ef27-4d42-be11-35f56e8d14e1" providerId="ADAL" clId="{4484CE72-4A2A-4F6D-B366-56DB6C6EFD73}" dt="2021-03-19T17:43:10.079" v="509" actId="962"/>
          <ac:picMkLst>
            <pc:docMk/>
            <pc:sldMk cId="1079694864" sldId="281"/>
            <ac:picMk id="4" creationId="{08E4E85D-8645-40C8-A2C2-293B92FE9583}"/>
          </ac:picMkLst>
        </pc:picChg>
      </pc:sldChg>
      <pc:sldChg chg="modSp mod">
        <pc:chgData name="Sole Brito, Corina" userId="b002a9e7-ef27-4d42-be11-35f56e8d14e1" providerId="ADAL" clId="{4484CE72-4A2A-4F6D-B366-56DB6C6EFD73}" dt="2021-03-19T17:42:35" v="350" actId="962"/>
        <pc:sldMkLst>
          <pc:docMk/>
          <pc:sldMk cId="2290403321" sldId="282"/>
        </pc:sldMkLst>
        <pc:picChg chg="mod">
          <ac:chgData name="Sole Brito, Corina" userId="b002a9e7-ef27-4d42-be11-35f56e8d14e1" providerId="ADAL" clId="{4484CE72-4A2A-4F6D-B366-56DB6C6EFD73}" dt="2021-03-19T17:42:35" v="350" actId="962"/>
          <ac:picMkLst>
            <pc:docMk/>
            <pc:sldMk cId="2290403321" sldId="282"/>
            <ac:picMk id="5" creationId="{BA9F8EFA-66B0-439D-9D54-528FCA243528}"/>
          </ac:picMkLst>
        </pc:picChg>
      </pc:sldChg>
      <pc:sldChg chg="modSp mod">
        <pc:chgData name="Sole Brito, Corina" userId="b002a9e7-ef27-4d42-be11-35f56e8d14e1" providerId="ADAL" clId="{4484CE72-4A2A-4F6D-B366-56DB6C6EFD73}" dt="2021-03-19T17:42:49.250" v="447" actId="962"/>
        <pc:sldMkLst>
          <pc:docMk/>
          <pc:sldMk cId="2926407974" sldId="283"/>
        </pc:sldMkLst>
        <pc:picChg chg="mod">
          <ac:chgData name="Sole Brito, Corina" userId="b002a9e7-ef27-4d42-be11-35f56e8d14e1" providerId="ADAL" clId="{4484CE72-4A2A-4F6D-B366-56DB6C6EFD73}" dt="2021-03-19T17:42:49.250" v="447" actId="962"/>
          <ac:picMkLst>
            <pc:docMk/>
            <pc:sldMk cId="2926407974" sldId="283"/>
            <ac:picMk id="5" creationId="{0A7B1511-9BA5-4184-99CB-484557146FF5}"/>
          </ac:picMkLst>
        </pc:picChg>
      </pc:sldChg>
      <pc:sldChg chg="modSp mod">
        <pc:chgData name="Sole Brito, Corina" userId="b002a9e7-ef27-4d42-be11-35f56e8d14e1" providerId="ADAL" clId="{4484CE72-4A2A-4F6D-B366-56DB6C6EFD73}" dt="2021-03-19T17:43:00.727" v="506" actId="962"/>
        <pc:sldMkLst>
          <pc:docMk/>
          <pc:sldMk cId="1981020596" sldId="284"/>
        </pc:sldMkLst>
        <pc:picChg chg="mod">
          <ac:chgData name="Sole Brito, Corina" userId="b002a9e7-ef27-4d42-be11-35f56e8d14e1" providerId="ADAL" clId="{4484CE72-4A2A-4F6D-B366-56DB6C6EFD73}" dt="2021-03-19T17:43:00.727" v="506" actId="962"/>
          <ac:picMkLst>
            <pc:docMk/>
            <pc:sldMk cId="1981020596" sldId="284"/>
            <ac:picMk id="5" creationId="{219C49D7-20DC-45E8-8A7B-B6D8B9FFB1C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353DA8-A4ED-A447-8EAA-8931547DB2EB}" type="datetimeFigureOut">
              <a:rPr lang="en-US" smtClean="0"/>
              <a:t>3/19/2021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5F6F9E-6CC7-D84A-BE71-3D7C02495A4C}" type="slidenum">
              <a:rPr lang="en-US" smtClean="0"/>
              <a:t>‹#›</a:t>
            </a:fld>
            <a:endParaRPr lang="en-US"/>
          </a:p>
        </p:txBody>
      </p:sp>
    </p:spTree>
    <p:extLst>
      <p:ext uri="{BB962C8B-B14F-4D97-AF65-F5344CB8AC3E}">
        <p14:creationId xmlns:p14="http://schemas.microsoft.com/office/powerpoint/2010/main" val="1961609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1</a:t>
            </a:fld>
            <a:endParaRPr lang="en-US"/>
          </a:p>
        </p:txBody>
      </p:sp>
    </p:spTree>
    <p:extLst>
      <p:ext uri="{BB962C8B-B14F-4D97-AF65-F5344CB8AC3E}">
        <p14:creationId xmlns:p14="http://schemas.microsoft.com/office/powerpoint/2010/main" val="21315574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a:t>
            </a:fld>
            <a:endParaRPr lang="en-US"/>
          </a:p>
        </p:txBody>
      </p:sp>
    </p:spTree>
    <p:extLst>
      <p:ext uri="{BB962C8B-B14F-4D97-AF65-F5344CB8AC3E}">
        <p14:creationId xmlns:p14="http://schemas.microsoft.com/office/powerpoint/2010/main" val="2425086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3</a:t>
            </a:fld>
            <a:endParaRPr lang="en-US"/>
          </a:p>
        </p:txBody>
      </p:sp>
    </p:spTree>
    <p:extLst>
      <p:ext uri="{BB962C8B-B14F-4D97-AF65-F5344CB8AC3E}">
        <p14:creationId xmlns:p14="http://schemas.microsoft.com/office/powerpoint/2010/main" val="972513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Today’s event has two purposes. We will provide a brief overview of the HCC Burn Surge Annex Plan to ensure all players have a general understanding of its content. Then we will conduct a tabletop exercise (TTX). The </a:t>
            </a:r>
            <a:r>
              <a:rPr lang="en-US" sz="1200" kern="1200">
                <a:solidFill>
                  <a:schemeClr val="tx1"/>
                </a:solidFill>
                <a:effectLst/>
                <a:latin typeface="+mn-lt"/>
                <a:ea typeface="+mn-ea"/>
                <a:cs typeface="+mn-cs"/>
              </a:rPr>
              <a:t>TTX is composed of three </a:t>
            </a:r>
            <a:r>
              <a:rPr lang="en-US" sz="1200" kern="1200" dirty="0">
                <a:solidFill>
                  <a:schemeClr val="tx1"/>
                </a:solidFill>
                <a:effectLst/>
                <a:latin typeface="+mn-lt"/>
                <a:ea typeface="+mn-ea"/>
                <a:cs typeface="+mn-cs"/>
              </a:rPr>
              <a:t>modules consisting of an initial incident and then the subsequent aftermath. Players in this exercise will participate in the following exercise module elements:</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Module 1 – Initial Incident Period and Facility Response</a:t>
            </a:r>
          </a:p>
          <a:p>
            <a:pPr lvl="0"/>
            <a:r>
              <a:rPr lang="en-US" sz="1200" kern="1200" dirty="0">
                <a:solidFill>
                  <a:schemeClr val="tx1"/>
                </a:solidFill>
                <a:effectLst/>
                <a:latin typeface="+mn-lt"/>
                <a:ea typeface="+mn-ea"/>
                <a:cs typeface="+mn-cs"/>
              </a:rPr>
              <a:t>Module 2 – Community Coordination</a:t>
            </a:r>
          </a:p>
          <a:p>
            <a:pPr lvl="0"/>
            <a:r>
              <a:rPr lang="en-US" sz="1200" kern="1200" dirty="0">
                <a:solidFill>
                  <a:schemeClr val="tx1"/>
                </a:solidFill>
                <a:effectLst/>
                <a:latin typeface="+mn-lt"/>
                <a:ea typeface="+mn-ea"/>
                <a:cs typeface="+mn-cs"/>
              </a:rPr>
              <a:t>Module 3 – Transfer/Transport Coordination</a:t>
            </a:r>
          </a:p>
          <a:p>
            <a:r>
              <a:rPr lang="en-US" sz="1200" kern="1200" dirty="0">
                <a:solidFill>
                  <a:schemeClr val="tx1"/>
                </a:solidFill>
                <a:effectLst/>
                <a:latin typeface="+mn-lt"/>
                <a:ea typeface="+mn-ea"/>
                <a:cs typeface="+mn-cs"/>
              </a:rPr>
              <a:t> </a:t>
            </a:r>
          </a:p>
          <a:p>
            <a:r>
              <a:rPr lang="en-US" dirty="0">
                <a:effectLst/>
              </a:rPr>
              <a:t>Each module begins with a scenario update that summarizes the key events occurring within that time period. A series of questions following the scenario summary will guide the facilitated discussion of critical issues in each of the modules. Based on exercise priorities, time dedicated to each module will be managed by the facilitator. </a:t>
            </a:r>
          </a:p>
          <a:p>
            <a:endParaRPr lang="en-US"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Planning Note: </a:t>
            </a:r>
            <a:r>
              <a:rPr lang="en-US" sz="1200" kern="1200" dirty="0">
                <a:solidFill>
                  <a:schemeClr val="tx1"/>
                </a:solidFill>
                <a:effectLst/>
                <a:latin typeface="+mn-lt"/>
                <a:ea typeface="+mn-ea"/>
                <a:cs typeface="+mn-cs"/>
              </a:rPr>
              <a:t>Planners may change the event or the scope as needed to fit local considerations. Scenarios should still follow the modular approach in this sample. </a:t>
            </a:r>
          </a:p>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4</a:t>
            </a:fld>
            <a:endParaRPr lang="en-US"/>
          </a:p>
        </p:txBody>
      </p:sp>
    </p:spTree>
    <p:extLst>
      <p:ext uri="{BB962C8B-B14F-4D97-AF65-F5344CB8AC3E}">
        <p14:creationId xmlns:p14="http://schemas.microsoft.com/office/powerpoint/2010/main" val="201322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5</a:t>
            </a:fld>
            <a:endParaRPr lang="en-US"/>
          </a:p>
        </p:txBody>
      </p:sp>
    </p:spTree>
    <p:extLst>
      <p:ext uri="{BB962C8B-B14F-4D97-AF65-F5344CB8AC3E}">
        <p14:creationId xmlns:p14="http://schemas.microsoft.com/office/powerpoint/2010/main" val="2311009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6</a:t>
            </a:fld>
            <a:endParaRPr lang="en-US"/>
          </a:p>
        </p:txBody>
      </p:sp>
    </p:spTree>
    <p:extLst>
      <p:ext uri="{BB962C8B-B14F-4D97-AF65-F5344CB8AC3E}">
        <p14:creationId xmlns:p14="http://schemas.microsoft.com/office/powerpoint/2010/main" val="383653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7</a:t>
            </a:fld>
            <a:endParaRPr lang="en-US"/>
          </a:p>
        </p:txBody>
      </p:sp>
    </p:spTree>
    <p:extLst>
      <p:ext uri="{BB962C8B-B14F-4D97-AF65-F5344CB8AC3E}">
        <p14:creationId xmlns:p14="http://schemas.microsoft.com/office/powerpoint/2010/main" val="814463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5F6F9E-6CC7-D84A-BE71-3D7C02495A4C}" type="slidenum">
              <a:rPr lang="en-US" smtClean="0"/>
              <a:t>8</a:t>
            </a:fld>
            <a:endParaRPr lang="en-US"/>
          </a:p>
        </p:txBody>
      </p:sp>
    </p:spTree>
    <p:extLst>
      <p:ext uri="{BB962C8B-B14F-4D97-AF65-F5344CB8AC3E}">
        <p14:creationId xmlns:p14="http://schemas.microsoft.com/office/powerpoint/2010/main" val="1583024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5F6F9E-6CC7-D84A-BE71-3D7C02495A4C}" type="slidenum">
              <a:rPr lang="en-US" smtClean="0"/>
              <a:t>9</a:t>
            </a:fld>
            <a:endParaRPr lang="en-US"/>
          </a:p>
        </p:txBody>
      </p:sp>
    </p:spTree>
    <p:extLst>
      <p:ext uri="{BB962C8B-B14F-4D97-AF65-F5344CB8AC3E}">
        <p14:creationId xmlns:p14="http://schemas.microsoft.com/office/powerpoint/2010/main" val="29723669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5F6F9E-6CC7-D84A-BE71-3D7C02495A4C}" type="slidenum">
              <a:rPr lang="en-US" smtClean="0"/>
              <a:t>10</a:t>
            </a:fld>
            <a:endParaRPr lang="en-US"/>
          </a:p>
        </p:txBody>
      </p:sp>
    </p:spTree>
    <p:extLst>
      <p:ext uri="{BB962C8B-B14F-4D97-AF65-F5344CB8AC3E}">
        <p14:creationId xmlns:p14="http://schemas.microsoft.com/office/powerpoint/2010/main" val="3771177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5F6F9E-6CC7-D84A-BE71-3D7C02495A4C}" type="slidenum">
              <a:rPr lang="en-US" smtClean="0"/>
              <a:t>11</a:t>
            </a:fld>
            <a:endParaRPr lang="en-US"/>
          </a:p>
        </p:txBody>
      </p:sp>
    </p:spTree>
    <p:extLst>
      <p:ext uri="{BB962C8B-B14F-4D97-AF65-F5344CB8AC3E}">
        <p14:creationId xmlns:p14="http://schemas.microsoft.com/office/powerpoint/2010/main" val="10171664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5F6F9E-6CC7-D84A-BE71-3D7C02495A4C}" type="slidenum">
              <a:rPr lang="en-US" smtClean="0"/>
              <a:t>12</a:t>
            </a:fld>
            <a:endParaRPr lang="en-US"/>
          </a:p>
        </p:txBody>
      </p:sp>
    </p:spTree>
    <p:extLst>
      <p:ext uri="{BB962C8B-B14F-4D97-AF65-F5344CB8AC3E}">
        <p14:creationId xmlns:p14="http://schemas.microsoft.com/office/powerpoint/2010/main" val="3385477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13</a:t>
            </a:fld>
            <a:endParaRPr lang="en-US"/>
          </a:p>
        </p:txBody>
      </p:sp>
    </p:spTree>
    <p:extLst>
      <p:ext uri="{BB962C8B-B14F-4D97-AF65-F5344CB8AC3E}">
        <p14:creationId xmlns:p14="http://schemas.microsoft.com/office/powerpoint/2010/main" val="234912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5F6F9E-6CC7-D84A-BE71-3D7C02495A4C}" type="slidenum">
              <a:rPr lang="en-US" smtClean="0"/>
              <a:t>14</a:t>
            </a:fld>
            <a:endParaRPr lang="en-US"/>
          </a:p>
        </p:txBody>
      </p:sp>
    </p:spTree>
    <p:extLst>
      <p:ext uri="{BB962C8B-B14F-4D97-AF65-F5344CB8AC3E}">
        <p14:creationId xmlns:p14="http://schemas.microsoft.com/office/powerpoint/2010/main" val="1808988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This module focuses on the hospital response to this incident and not the pre-hospital response.</a:t>
            </a:r>
          </a:p>
        </p:txBody>
      </p:sp>
      <p:sp>
        <p:nvSpPr>
          <p:cNvPr id="4" name="Slide Number Placeholder 3"/>
          <p:cNvSpPr>
            <a:spLocks noGrp="1"/>
          </p:cNvSpPr>
          <p:nvPr>
            <p:ph type="sldNum" sz="quarter" idx="5"/>
          </p:nvPr>
        </p:nvSpPr>
        <p:spPr/>
        <p:txBody>
          <a:bodyPr/>
          <a:lstStyle/>
          <a:p>
            <a:fld id="{755F6F9E-6CC7-D84A-BE71-3D7C02495A4C}" type="slidenum">
              <a:rPr lang="en-US" smtClean="0"/>
              <a:t>15</a:t>
            </a:fld>
            <a:endParaRPr lang="en-US"/>
          </a:p>
        </p:txBody>
      </p:sp>
    </p:spTree>
    <p:extLst>
      <p:ext uri="{BB962C8B-B14F-4D97-AF65-F5344CB8AC3E}">
        <p14:creationId xmlns:p14="http://schemas.microsoft.com/office/powerpoint/2010/main" val="4190713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this discussion module is focused on EMS and hospital clinical care – PH and EM should concentrate on question 1 and 3.</a:t>
            </a:r>
          </a:p>
          <a:p>
            <a:endParaRPr lang="en-US" baseline="0" dirty="0"/>
          </a:p>
          <a:p>
            <a:r>
              <a:rPr lang="en-US" baseline="0" dirty="0"/>
              <a:t>This is intended to be a progressive exercise starting with an individual facility and progressing to coalition-wide management.</a:t>
            </a:r>
          </a:p>
        </p:txBody>
      </p:sp>
      <p:sp>
        <p:nvSpPr>
          <p:cNvPr id="4" name="Slide Number Placeholder 3"/>
          <p:cNvSpPr>
            <a:spLocks noGrp="1"/>
          </p:cNvSpPr>
          <p:nvPr>
            <p:ph type="sldNum" sz="quarter" idx="5"/>
          </p:nvPr>
        </p:nvSpPr>
        <p:spPr/>
        <p:txBody>
          <a:bodyPr/>
          <a:lstStyle/>
          <a:p>
            <a:fld id="{755F6F9E-6CC7-D84A-BE71-3D7C02495A4C}" type="slidenum">
              <a:rPr lang="en-US" smtClean="0"/>
              <a:t>16</a:t>
            </a:fld>
            <a:endParaRPr lang="en-US"/>
          </a:p>
        </p:txBody>
      </p:sp>
    </p:spTree>
    <p:extLst>
      <p:ext uri="{BB962C8B-B14F-4D97-AF65-F5344CB8AC3E}">
        <p14:creationId xmlns:p14="http://schemas.microsoft.com/office/powerpoint/2010/main" val="1634243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this discussion module is focused on EMS and hospital clinical care – PH and EM should concentrate on question 1 and 3.</a:t>
            </a:r>
          </a:p>
          <a:p>
            <a:endParaRPr lang="en-US" baseline="0" dirty="0"/>
          </a:p>
          <a:p>
            <a:r>
              <a:rPr lang="en-US" baseline="0" dirty="0"/>
              <a:t>This is intended to be a progressive exercise starting with an individual facility and progressing to coalition-wide management.</a:t>
            </a:r>
          </a:p>
        </p:txBody>
      </p:sp>
      <p:sp>
        <p:nvSpPr>
          <p:cNvPr id="4" name="Slide Number Placeholder 3"/>
          <p:cNvSpPr>
            <a:spLocks noGrp="1"/>
          </p:cNvSpPr>
          <p:nvPr>
            <p:ph type="sldNum" sz="quarter" idx="5"/>
          </p:nvPr>
        </p:nvSpPr>
        <p:spPr/>
        <p:txBody>
          <a:bodyPr/>
          <a:lstStyle/>
          <a:p>
            <a:fld id="{755F6F9E-6CC7-D84A-BE71-3D7C02495A4C}" type="slidenum">
              <a:rPr lang="en-US" smtClean="0"/>
              <a:t>17</a:t>
            </a:fld>
            <a:endParaRPr lang="en-US"/>
          </a:p>
        </p:txBody>
      </p:sp>
    </p:spTree>
    <p:extLst>
      <p:ext uri="{BB962C8B-B14F-4D97-AF65-F5344CB8AC3E}">
        <p14:creationId xmlns:p14="http://schemas.microsoft.com/office/powerpoint/2010/main" val="34297039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a:t>
            </a:r>
            <a:r>
              <a:rPr lang="en-US" baseline="0" dirty="0"/>
              <a:t> this discussion module is focused on EMS and hospital clinical care – PH and EM should concentrate on question 1 and 3.</a:t>
            </a:r>
          </a:p>
          <a:p>
            <a:endParaRPr lang="en-US" baseline="0" dirty="0"/>
          </a:p>
          <a:p>
            <a:r>
              <a:rPr lang="en-US" baseline="0" dirty="0"/>
              <a:t>This is intended to be a progressive exercise starting with an individual facility and progressing to coalition-wide management.</a:t>
            </a:r>
          </a:p>
        </p:txBody>
      </p:sp>
      <p:sp>
        <p:nvSpPr>
          <p:cNvPr id="4" name="Slide Number Placeholder 3"/>
          <p:cNvSpPr>
            <a:spLocks noGrp="1"/>
          </p:cNvSpPr>
          <p:nvPr>
            <p:ph type="sldNum" sz="quarter" idx="5"/>
          </p:nvPr>
        </p:nvSpPr>
        <p:spPr/>
        <p:txBody>
          <a:bodyPr/>
          <a:lstStyle/>
          <a:p>
            <a:fld id="{755F6F9E-6CC7-D84A-BE71-3D7C02495A4C}" type="slidenum">
              <a:rPr lang="en-US" smtClean="0"/>
              <a:t>18</a:t>
            </a:fld>
            <a:endParaRPr lang="en-US"/>
          </a:p>
        </p:txBody>
      </p:sp>
    </p:spTree>
    <p:extLst>
      <p:ext uri="{BB962C8B-B14F-4D97-AF65-F5344CB8AC3E}">
        <p14:creationId xmlns:p14="http://schemas.microsoft.com/office/powerpoint/2010/main" val="103834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Supply those who will report out with a note pad and pen/ pencil at the beginning of the exercise and assign a scribe for each report out team, preferably someone whose handwriting can be read.</a:t>
            </a:r>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19</a:t>
            </a:fld>
            <a:endParaRPr lang="en-US"/>
          </a:p>
        </p:txBody>
      </p:sp>
    </p:spTree>
    <p:extLst>
      <p:ext uri="{BB962C8B-B14F-4D97-AF65-F5344CB8AC3E}">
        <p14:creationId xmlns:p14="http://schemas.microsoft.com/office/powerpoint/2010/main" val="1194359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20</a:t>
            </a:fld>
            <a:endParaRPr lang="en-US"/>
          </a:p>
        </p:txBody>
      </p:sp>
    </p:spTree>
    <p:extLst>
      <p:ext uri="{BB962C8B-B14F-4D97-AF65-F5344CB8AC3E}">
        <p14:creationId xmlns:p14="http://schemas.microsoft.com/office/powerpoint/2010/main" val="42820829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21</a:t>
            </a:fld>
            <a:endParaRPr lang="en-US"/>
          </a:p>
        </p:txBody>
      </p:sp>
    </p:spTree>
    <p:extLst>
      <p:ext uri="{BB962C8B-B14F-4D97-AF65-F5344CB8AC3E}">
        <p14:creationId xmlns:p14="http://schemas.microsoft.com/office/powerpoint/2010/main" val="1490880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22</a:t>
            </a:fld>
            <a:endParaRPr lang="en-US"/>
          </a:p>
        </p:txBody>
      </p:sp>
    </p:spTree>
    <p:extLst>
      <p:ext uri="{BB962C8B-B14F-4D97-AF65-F5344CB8AC3E}">
        <p14:creationId xmlns:p14="http://schemas.microsoft.com/office/powerpoint/2010/main" val="2364357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Supply those who will report out with a note pad and pen/ pencil at the beginning of the exercise and assign a scribe for each report out team, preferably someone whose handwriting can be read.</a:t>
            </a:r>
            <a:endParaRPr lang="en-US" dirty="0"/>
          </a:p>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23</a:t>
            </a:fld>
            <a:endParaRPr lang="en-US"/>
          </a:p>
        </p:txBody>
      </p:sp>
    </p:spTree>
    <p:extLst>
      <p:ext uri="{BB962C8B-B14F-4D97-AF65-F5344CB8AC3E}">
        <p14:creationId xmlns:p14="http://schemas.microsoft.com/office/powerpoint/2010/main" val="472235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24</a:t>
            </a:fld>
            <a:endParaRPr lang="en-US"/>
          </a:p>
        </p:txBody>
      </p:sp>
    </p:spTree>
    <p:extLst>
      <p:ext uri="{BB962C8B-B14F-4D97-AF65-F5344CB8AC3E}">
        <p14:creationId xmlns:p14="http://schemas.microsoft.com/office/powerpoint/2010/main" val="29260188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5F6F9E-6CC7-D84A-BE71-3D7C02495A4C}" type="slidenum">
              <a:rPr lang="en-US" smtClean="0"/>
              <a:t>25</a:t>
            </a:fld>
            <a:endParaRPr lang="en-US"/>
          </a:p>
        </p:txBody>
      </p:sp>
    </p:spTree>
    <p:extLst>
      <p:ext uri="{BB962C8B-B14F-4D97-AF65-F5344CB8AC3E}">
        <p14:creationId xmlns:p14="http://schemas.microsoft.com/office/powerpoint/2010/main" val="9296907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5F6F9E-6CC7-D84A-BE71-3D7C02495A4C}" type="slidenum">
              <a:rPr lang="en-US" smtClean="0"/>
              <a:t>26</a:t>
            </a:fld>
            <a:endParaRPr lang="en-US"/>
          </a:p>
        </p:txBody>
      </p:sp>
    </p:spTree>
    <p:extLst>
      <p:ext uri="{BB962C8B-B14F-4D97-AF65-F5344CB8AC3E}">
        <p14:creationId xmlns:p14="http://schemas.microsoft.com/office/powerpoint/2010/main" val="28486950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Supply those who will report out with a note pad and pen/ pencil at the beginning of the exercise and assign a scribe for each report out team, preferably someone whose handwriting can be read.</a:t>
            </a:r>
            <a:endParaRPr lang="en-US" dirty="0"/>
          </a:p>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27</a:t>
            </a:fld>
            <a:endParaRPr lang="en-US"/>
          </a:p>
        </p:txBody>
      </p:sp>
    </p:spTree>
    <p:extLst>
      <p:ext uri="{BB962C8B-B14F-4D97-AF65-F5344CB8AC3E}">
        <p14:creationId xmlns:p14="http://schemas.microsoft.com/office/powerpoint/2010/main" val="18187250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28</a:t>
            </a:fld>
            <a:endParaRPr lang="en-US"/>
          </a:p>
        </p:txBody>
      </p:sp>
    </p:spTree>
    <p:extLst>
      <p:ext uri="{BB962C8B-B14F-4D97-AF65-F5344CB8AC3E}">
        <p14:creationId xmlns:p14="http://schemas.microsoft.com/office/powerpoint/2010/main" val="5277195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5F6F9E-6CC7-D84A-BE71-3D7C02495A4C}" type="slidenum">
              <a:rPr lang="en-US" smtClean="0"/>
              <a:t>29</a:t>
            </a:fld>
            <a:endParaRPr lang="en-US"/>
          </a:p>
        </p:txBody>
      </p:sp>
    </p:spTree>
    <p:extLst>
      <p:ext uri="{BB962C8B-B14F-4D97-AF65-F5344CB8AC3E}">
        <p14:creationId xmlns:p14="http://schemas.microsoft.com/office/powerpoint/2010/main" val="3450032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Exercise Planning Team can add additional next steps and the facilitator should recap the action steps discussed in the </a:t>
            </a:r>
            <a:r>
              <a:rPr lang="en-US" dirty="0" err="1"/>
              <a:t>hotwash</a:t>
            </a:r>
            <a:endParaRPr lang="en-US" dirty="0"/>
          </a:p>
        </p:txBody>
      </p:sp>
      <p:sp>
        <p:nvSpPr>
          <p:cNvPr id="4" name="Slide Number Placeholder 3"/>
          <p:cNvSpPr>
            <a:spLocks noGrp="1"/>
          </p:cNvSpPr>
          <p:nvPr>
            <p:ph type="sldNum" sz="quarter" idx="5"/>
          </p:nvPr>
        </p:nvSpPr>
        <p:spPr/>
        <p:txBody>
          <a:bodyPr/>
          <a:lstStyle/>
          <a:p>
            <a:fld id="{755F6F9E-6CC7-D84A-BE71-3D7C02495A4C}" type="slidenum">
              <a:rPr lang="en-US" smtClean="0"/>
              <a:t>30</a:t>
            </a:fld>
            <a:endParaRPr lang="en-US"/>
          </a:p>
        </p:txBody>
      </p:sp>
    </p:spTree>
    <p:extLst>
      <p:ext uri="{BB962C8B-B14F-4D97-AF65-F5344CB8AC3E}">
        <p14:creationId xmlns:p14="http://schemas.microsoft.com/office/powerpoint/2010/main" val="36727860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0C08D-0514-44D0-8338-F7F324563F6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A7E63BA-D53A-4BB9-8B3E-9B7D3429BD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3914782-3F55-48FD-8354-D7608C8225FE}"/>
              </a:ext>
            </a:extLst>
          </p:cNvPr>
          <p:cNvSpPr>
            <a:spLocks noGrp="1"/>
          </p:cNvSpPr>
          <p:nvPr>
            <p:ph type="dt" sz="half" idx="10"/>
          </p:nvPr>
        </p:nvSpPr>
        <p:spPr/>
        <p:txBody>
          <a:bodyPr/>
          <a:lstStyle/>
          <a:p>
            <a:fld id="{68AFEDE7-18F6-4092-A8DF-084ABA6275BB}" type="datetimeFigureOut">
              <a:rPr lang="en-US" smtClean="0"/>
              <a:t>3/19/2021</a:t>
            </a:fld>
            <a:endParaRPr lang="en-US"/>
          </a:p>
        </p:txBody>
      </p:sp>
      <p:sp>
        <p:nvSpPr>
          <p:cNvPr id="5" name="Footer Placeholder 4">
            <a:extLst>
              <a:ext uri="{FF2B5EF4-FFF2-40B4-BE49-F238E27FC236}">
                <a16:creationId xmlns:a16="http://schemas.microsoft.com/office/drawing/2014/main" id="{62DD5CD0-71DB-464A-854F-5693BEA6B6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66F245-5311-45C8-991A-DCCD78813867}"/>
              </a:ext>
            </a:extLst>
          </p:cNvPr>
          <p:cNvSpPr>
            <a:spLocks noGrp="1"/>
          </p:cNvSpPr>
          <p:nvPr>
            <p:ph type="sldNum" sz="quarter" idx="12"/>
          </p:nvPr>
        </p:nvSpPr>
        <p:spPr/>
        <p:txBody>
          <a:bodyPr/>
          <a:lstStyle/>
          <a:p>
            <a:fld id="{821CFAF6-A336-47BB-AD4B-732FE1522060}" type="slidenum">
              <a:rPr lang="en-US" smtClean="0"/>
              <a:t>‹#›</a:t>
            </a:fld>
            <a:endParaRPr lang="en-US"/>
          </a:p>
        </p:txBody>
      </p:sp>
    </p:spTree>
    <p:extLst>
      <p:ext uri="{BB962C8B-B14F-4D97-AF65-F5344CB8AC3E}">
        <p14:creationId xmlns:p14="http://schemas.microsoft.com/office/powerpoint/2010/main" val="39679608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1FE83-A200-433A-A6A3-CF61985FC5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0B8EEA-8F2B-41F9-B3B6-AAF41077287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F5F201-7EA2-432D-8A03-017DABBAC9DB}"/>
              </a:ext>
            </a:extLst>
          </p:cNvPr>
          <p:cNvSpPr>
            <a:spLocks noGrp="1"/>
          </p:cNvSpPr>
          <p:nvPr>
            <p:ph type="dt" sz="half" idx="10"/>
          </p:nvPr>
        </p:nvSpPr>
        <p:spPr/>
        <p:txBody>
          <a:bodyPr/>
          <a:lstStyle/>
          <a:p>
            <a:fld id="{68AFEDE7-18F6-4092-A8DF-084ABA6275BB}" type="datetimeFigureOut">
              <a:rPr lang="en-US" smtClean="0"/>
              <a:t>3/19/2021</a:t>
            </a:fld>
            <a:endParaRPr lang="en-US"/>
          </a:p>
        </p:txBody>
      </p:sp>
      <p:sp>
        <p:nvSpPr>
          <p:cNvPr id="5" name="Footer Placeholder 4">
            <a:extLst>
              <a:ext uri="{FF2B5EF4-FFF2-40B4-BE49-F238E27FC236}">
                <a16:creationId xmlns:a16="http://schemas.microsoft.com/office/drawing/2014/main" id="{080464E5-0906-4867-85CF-09F552D4AB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78D27A-3E91-4A4D-A35F-E0D21D73C93B}"/>
              </a:ext>
            </a:extLst>
          </p:cNvPr>
          <p:cNvSpPr>
            <a:spLocks noGrp="1"/>
          </p:cNvSpPr>
          <p:nvPr>
            <p:ph type="sldNum" sz="quarter" idx="12"/>
          </p:nvPr>
        </p:nvSpPr>
        <p:spPr/>
        <p:txBody>
          <a:bodyPr/>
          <a:lstStyle/>
          <a:p>
            <a:fld id="{821CFAF6-A336-47BB-AD4B-732FE1522060}" type="slidenum">
              <a:rPr lang="en-US" smtClean="0"/>
              <a:t>‹#›</a:t>
            </a:fld>
            <a:endParaRPr lang="en-US"/>
          </a:p>
        </p:txBody>
      </p:sp>
    </p:spTree>
    <p:extLst>
      <p:ext uri="{BB962C8B-B14F-4D97-AF65-F5344CB8AC3E}">
        <p14:creationId xmlns:p14="http://schemas.microsoft.com/office/powerpoint/2010/main" val="1781206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68AC2-D7E3-40C2-8435-E9FEB57B27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BBD232-BE1F-4C92-BD9A-93BDE8CCCC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196255-509A-4D5B-A18C-98C468305D57}"/>
              </a:ext>
            </a:extLst>
          </p:cNvPr>
          <p:cNvSpPr>
            <a:spLocks noGrp="1"/>
          </p:cNvSpPr>
          <p:nvPr>
            <p:ph type="dt" sz="half" idx="10"/>
          </p:nvPr>
        </p:nvSpPr>
        <p:spPr/>
        <p:txBody>
          <a:bodyPr/>
          <a:lstStyle/>
          <a:p>
            <a:fld id="{68AFEDE7-18F6-4092-A8DF-084ABA6275BB}" type="datetimeFigureOut">
              <a:rPr lang="en-US" smtClean="0"/>
              <a:t>3/19/2021</a:t>
            </a:fld>
            <a:endParaRPr lang="en-US"/>
          </a:p>
        </p:txBody>
      </p:sp>
      <p:sp>
        <p:nvSpPr>
          <p:cNvPr id="5" name="Footer Placeholder 4">
            <a:extLst>
              <a:ext uri="{FF2B5EF4-FFF2-40B4-BE49-F238E27FC236}">
                <a16:creationId xmlns:a16="http://schemas.microsoft.com/office/drawing/2014/main" id="{5064A3A4-2C17-4A0F-A296-026ABCD0B5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53A0EA-F93A-4BF6-B515-36B5F16210C9}"/>
              </a:ext>
            </a:extLst>
          </p:cNvPr>
          <p:cNvSpPr>
            <a:spLocks noGrp="1"/>
          </p:cNvSpPr>
          <p:nvPr>
            <p:ph type="sldNum" sz="quarter" idx="12"/>
          </p:nvPr>
        </p:nvSpPr>
        <p:spPr/>
        <p:txBody>
          <a:bodyPr/>
          <a:lstStyle/>
          <a:p>
            <a:fld id="{821CFAF6-A336-47BB-AD4B-732FE1522060}" type="slidenum">
              <a:rPr lang="en-US" smtClean="0"/>
              <a:t>‹#›</a:t>
            </a:fld>
            <a:endParaRPr lang="en-US"/>
          </a:p>
        </p:txBody>
      </p:sp>
    </p:spTree>
    <p:extLst>
      <p:ext uri="{BB962C8B-B14F-4D97-AF65-F5344CB8AC3E}">
        <p14:creationId xmlns:p14="http://schemas.microsoft.com/office/powerpoint/2010/main" val="1066695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33DEC-9F91-42D1-9C89-0C6DFF27FD7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F9464C-6247-4FBD-B972-F4D2C873597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37B984-DE59-4B97-B52C-43E749119F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64B9858-260E-42ED-845D-BEAD0A4407C0}"/>
              </a:ext>
            </a:extLst>
          </p:cNvPr>
          <p:cNvSpPr>
            <a:spLocks noGrp="1"/>
          </p:cNvSpPr>
          <p:nvPr>
            <p:ph type="dt" sz="half" idx="10"/>
          </p:nvPr>
        </p:nvSpPr>
        <p:spPr/>
        <p:txBody>
          <a:bodyPr/>
          <a:lstStyle/>
          <a:p>
            <a:fld id="{68AFEDE7-18F6-4092-A8DF-084ABA6275BB}" type="datetimeFigureOut">
              <a:rPr lang="en-US" smtClean="0"/>
              <a:t>3/19/2021</a:t>
            </a:fld>
            <a:endParaRPr lang="en-US"/>
          </a:p>
        </p:txBody>
      </p:sp>
      <p:sp>
        <p:nvSpPr>
          <p:cNvPr id="6" name="Footer Placeholder 5">
            <a:extLst>
              <a:ext uri="{FF2B5EF4-FFF2-40B4-BE49-F238E27FC236}">
                <a16:creationId xmlns:a16="http://schemas.microsoft.com/office/drawing/2014/main" id="{B7508DD8-19F0-43F5-9B4A-7658488F6C7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428B4A-8629-4FD9-9FFA-4AED675DFEB9}"/>
              </a:ext>
            </a:extLst>
          </p:cNvPr>
          <p:cNvSpPr>
            <a:spLocks noGrp="1"/>
          </p:cNvSpPr>
          <p:nvPr>
            <p:ph type="sldNum" sz="quarter" idx="12"/>
          </p:nvPr>
        </p:nvSpPr>
        <p:spPr/>
        <p:txBody>
          <a:bodyPr/>
          <a:lstStyle/>
          <a:p>
            <a:fld id="{821CFAF6-A336-47BB-AD4B-732FE1522060}" type="slidenum">
              <a:rPr lang="en-US" smtClean="0"/>
              <a:t>‹#›</a:t>
            </a:fld>
            <a:endParaRPr lang="en-US"/>
          </a:p>
        </p:txBody>
      </p:sp>
    </p:spTree>
    <p:extLst>
      <p:ext uri="{BB962C8B-B14F-4D97-AF65-F5344CB8AC3E}">
        <p14:creationId xmlns:p14="http://schemas.microsoft.com/office/powerpoint/2010/main" val="2554696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60484-A915-4CCB-BB2C-FF73B49D18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8FC9DFA-45CE-40AA-9776-8CAB017048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693BC92-62FE-4DDB-A56F-1ADDEAF9A9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5D5C1F7-A0A4-41DF-B9AF-0A6482999D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077579C-14F5-480C-ADA7-E7AFE2CFDE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0653270-FF13-40A8-BB49-6EC612942289}"/>
              </a:ext>
            </a:extLst>
          </p:cNvPr>
          <p:cNvSpPr>
            <a:spLocks noGrp="1"/>
          </p:cNvSpPr>
          <p:nvPr>
            <p:ph type="dt" sz="half" idx="10"/>
          </p:nvPr>
        </p:nvSpPr>
        <p:spPr/>
        <p:txBody>
          <a:bodyPr/>
          <a:lstStyle/>
          <a:p>
            <a:fld id="{68AFEDE7-18F6-4092-A8DF-084ABA6275BB}" type="datetimeFigureOut">
              <a:rPr lang="en-US" smtClean="0"/>
              <a:t>3/19/2021</a:t>
            </a:fld>
            <a:endParaRPr lang="en-US"/>
          </a:p>
        </p:txBody>
      </p:sp>
      <p:sp>
        <p:nvSpPr>
          <p:cNvPr id="8" name="Footer Placeholder 7">
            <a:extLst>
              <a:ext uri="{FF2B5EF4-FFF2-40B4-BE49-F238E27FC236}">
                <a16:creationId xmlns:a16="http://schemas.microsoft.com/office/drawing/2014/main" id="{24F44547-6843-477F-9CC0-BC3B74A6505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89DF838-AEA8-4075-97A1-E6F7727E5D65}"/>
              </a:ext>
            </a:extLst>
          </p:cNvPr>
          <p:cNvSpPr>
            <a:spLocks noGrp="1"/>
          </p:cNvSpPr>
          <p:nvPr>
            <p:ph type="sldNum" sz="quarter" idx="12"/>
          </p:nvPr>
        </p:nvSpPr>
        <p:spPr/>
        <p:txBody>
          <a:bodyPr/>
          <a:lstStyle/>
          <a:p>
            <a:fld id="{821CFAF6-A336-47BB-AD4B-732FE1522060}" type="slidenum">
              <a:rPr lang="en-US" smtClean="0"/>
              <a:t>‹#›</a:t>
            </a:fld>
            <a:endParaRPr lang="en-US"/>
          </a:p>
        </p:txBody>
      </p:sp>
    </p:spTree>
    <p:extLst>
      <p:ext uri="{BB962C8B-B14F-4D97-AF65-F5344CB8AC3E}">
        <p14:creationId xmlns:p14="http://schemas.microsoft.com/office/powerpoint/2010/main" val="1792163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CEBC0-27F8-43B7-B1E3-A3B71C3E0E2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C94580-350C-437F-8F42-ED5720EAECDD}"/>
              </a:ext>
            </a:extLst>
          </p:cNvPr>
          <p:cNvSpPr>
            <a:spLocks noGrp="1"/>
          </p:cNvSpPr>
          <p:nvPr>
            <p:ph type="dt" sz="half" idx="10"/>
          </p:nvPr>
        </p:nvSpPr>
        <p:spPr/>
        <p:txBody>
          <a:bodyPr/>
          <a:lstStyle/>
          <a:p>
            <a:fld id="{68AFEDE7-18F6-4092-A8DF-084ABA6275BB}" type="datetimeFigureOut">
              <a:rPr lang="en-US" smtClean="0"/>
              <a:t>3/19/2021</a:t>
            </a:fld>
            <a:endParaRPr lang="en-US"/>
          </a:p>
        </p:txBody>
      </p:sp>
      <p:sp>
        <p:nvSpPr>
          <p:cNvPr id="4" name="Footer Placeholder 3">
            <a:extLst>
              <a:ext uri="{FF2B5EF4-FFF2-40B4-BE49-F238E27FC236}">
                <a16:creationId xmlns:a16="http://schemas.microsoft.com/office/drawing/2014/main" id="{4DB5DA20-A2A2-4C57-92B4-5718E47AE0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7CA866-E964-4EBB-88B7-9AC143FD9584}"/>
              </a:ext>
            </a:extLst>
          </p:cNvPr>
          <p:cNvSpPr>
            <a:spLocks noGrp="1"/>
          </p:cNvSpPr>
          <p:nvPr>
            <p:ph type="sldNum" sz="quarter" idx="12"/>
          </p:nvPr>
        </p:nvSpPr>
        <p:spPr/>
        <p:txBody>
          <a:bodyPr/>
          <a:lstStyle/>
          <a:p>
            <a:fld id="{821CFAF6-A336-47BB-AD4B-732FE1522060}" type="slidenum">
              <a:rPr lang="en-US" smtClean="0"/>
              <a:t>‹#›</a:t>
            </a:fld>
            <a:endParaRPr lang="en-US"/>
          </a:p>
        </p:txBody>
      </p:sp>
    </p:spTree>
    <p:extLst>
      <p:ext uri="{BB962C8B-B14F-4D97-AF65-F5344CB8AC3E}">
        <p14:creationId xmlns:p14="http://schemas.microsoft.com/office/powerpoint/2010/main" val="931886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FFE677-4F7E-4E07-9C7B-C175DFC3F0AD}"/>
              </a:ext>
            </a:extLst>
          </p:cNvPr>
          <p:cNvSpPr>
            <a:spLocks noGrp="1"/>
          </p:cNvSpPr>
          <p:nvPr>
            <p:ph type="dt" sz="half" idx="10"/>
          </p:nvPr>
        </p:nvSpPr>
        <p:spPr/>
        <p:txBody>
          <a:bodyPr/>
          <a:lstStyle/>
          <a:p>
            <a:fld id="{68AFEDE7-18F6-4092-A8DF-084ABA6275BB}" type="datetimeFigureOut">
              <a:rPr lang="en-US" smtClean="0"/>
              <a:t>3/19/2021</a:t>
            </a:fld>
            <a:endParaRPr lang="en-US"/>
          </a:p>
        </p:txBody>
      </p:sp>
      <p:sp>
        <p:nvSpPr>
          <p:cNvPr id="3" name="Footer Placeholder 2">
            <a:extLst>
              <a:ext uri="{FF2B5EF4-FFF2-40B4-BE49-F238E27FC236}">
                <a16:creationId xmlns:a16="http://schemas.microsoft.com/office/drawing/2014/main" id="{60240782-5EBB-430D-8551-C7F36EDA673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7746484-13D5-4FEC-8B16-B40217F46449}"/>
              </a:ext>
            </a:extLst>
          </p:cNvPr>
          <p:cNvSpPr>
            <a:spLocks noGrp="1"/>
          </p:cNvSpPr>
          <p:nvPr>
            <p:ph type="sldNum" sz="quarter" idx="12"/>
          </p:nvPr>
        </p:nvSpPr>
        <p:spPr/>
        <p:txBody>
          <a:bodyPr/>
          <a:lstStyle/>
          <a:p>
            <a:fld id="{821CFAF6-A336-47BB-AD4B-732FE1522060}" type="slidenum">
              <a:rPr lang="en-US" smtClean="0"/>
              <a:t>‹#›</a:t>
            </a:fld>
            <a:endParaRPr lang="en-US"/>
          </a:p>
        </p:txBody>
      </p:sp>
    </p:spTree>
    <p:extLst>
      <p:ext uri="{BB962C8B-B14F-4D97-AF65-F5344CB8AC3E}">
        <p14:creationId xmlns:p14="http://schemas.microsoft.com/office/powerpoint/2010/main" val="8658865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003F8-A5A2-4710-946A-30C87001A1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FE37B6-7E3D-4FF1-98A0-51D2AA3D512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974D288-540B-4EE7-AB42-9F7BD3C150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B66706-6D1F-4DA6-8024-A927AE3829A6}"/>
              </a:ext>
            </a:extLst>
          </p:cNvPr>
          <p:cNvSpPr>
            <a:spLocks noGrp="1"/>
          </p:cNvSpPr>
          <p:nvPr>
            <p:ph type="dt" sz="half" idx="10"/>
          </p:nvPr>
        </p:nvSpPr>
        <p:spPr/>
        <p:txBody>
          <a:bodyPr/>
          <a:lstStyle/>
          <a:p>
            <a:fld id="{68AFEDE7-18F6-4092-A8DF-084ABA6275BB}" type="datetimeFigureOut">
              <a:rPr lang="en-US" smtClean="0"/>
              <a:t>3/19/2021</a:t>
            </a:fld>
            <a:endParaRPr lang="en-US"/>
          </a:p>
        </p:txBody>
      </p:sp>
      <p:sp>
        <p:nvSpPr>
          <p:cNvPr id="6" name="Footer Placeholder 5">
            <a:extLst>
              <a:ext uri="{FF2B5EF4-FFF2-40B4-BE49-F238E27FC236}">
                <a16:creationId xmlns:a16="http://schemas.microsoft.com/office/drawing/2014/main" id="{74DA828B-7656-4B87-8280-94A2628CAB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813319-4DE1-44E3-8A69-FA8B0BF92BA9}"/>
              </a:ext>
            </a:extLst>
          </p:cNvPr>
          <p:cNvSpPr>
            <a:spLocks noGrp="1"/>
          </p:cNvSpPr>
          <p:nvPr>
            <p:ph type="sldNum" sz="quarter" idx="12"/>
          </p:nvPr>
        </p:nvSpPr>
        <p:spPr/>
        <p:txBody>
          <a:bodyPr/>
          <a:lstStyle/>
          <a:p>
            <a:fld id="{821CFAF6-A336-47BB-AD4B-732FE1522060}" type="slidenum">
              <a:rPr lang="en-US" smtClean="0"/>
              <a:t>‹#›</a:t>
            </a:fld>
            <a:endParaRPr lang="en-US"/>
          </a:p>
        </p:txBody>
      </p:sp>
    </p:spTree>
    <p:extLst>
      <p:ext uri="{BB962C8B-B14F-4D97-AF65-F5344CB8AC3E}">
        <p14:creationId xmlns:p14="http://schemas.microsoft.com/office/powerpoint/2010/main" val="4157486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539DA-1EB4-45D1-ACFB-950F469CB6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75615D-9882-4889-AA7A-CA4D65B66C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86EBD38-4E77-4AF3-8A7E-BD031149D6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102120-2434-4063-B872-F77283B2E5FB}"/>
              </a:ext>
            </a:extLst>
          </p:cNvPr>
          <p:cNvSpPr>
            <a:spLocks noGrp="1"/>
          </p:cNvSpPr>
          <p:nvPr>
            <p:ph type="dt" sz="half" idx="10"/>
          </p:nvPr>
        </p:nvSpPr>
        <p:spPr/>
        <p:txBody>
          <a:bodyPr/>
          <a:lstStyle/>
          <a:p>
            <a:fld id="{68AFEDE7-18F6-4092-A8DF-084ABA6275BB}" type="datetimeFigureOut">
              <a:rPr lang="en-US" smtClean="0"/>
              <a:t>3/19/2021</a:t>
            </a:fld>
            <a:endParaRPr lang="en-US"/>
          </a:p>
        </p:txBody>
      </p:sp>
      <p:sp>
        <p:nvSpPr>
          <p:cNvPr id="6" name="Footer Placeholder 5">
            <a:extLst>
              <a:ext uri="{FF2B5EF4-FFF2-40B4-BE49-F238E27FC236}">
                <a16:creationId xmlns:a16="http://schemas.microsoft.com/office/drawing/2014/main" id="{72B717C3-855C-4304-8B1B-808B6C44F6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6A3A7F-BEFE-4BA0-845C-4243942BD204}"/>
              </a:ext>
            </a:extLst>
          </p:cNvPr>
          <p:cNvSpPr>
            <a:spLocks noGrp="1"/>
          </p:cNvSpPr>
          <p:nvPr>
            <p:ph type="sldNum" sz="quarter" idx="12"/>
          </p:nvPr>
        </p:nvSpPr>
        <p:spPr/>
        <p:txBody>
          <a:bodyPr/>
          <a:lstStyle/>
          <a:p>
            <a:fld id="{821CFAF6-A336-47BB-AD4B-732FE1522060}" type="slidenum">
              <a:rPr lang="en-US" smtClean="0"/>
              <a:t>‹#›</a:t>
            </a:fld>
            <a:endParaRPr lang="en-US"/>
          </a:p>
        </p:txBody>
      </p:sp>
    </p:spTree>
    <p:extLst>
      <p:ext uri="{BB962C8B-B14F-4D97-AF65-F5344CB8AC3E}">
        <p14:creationId xmlns:p14="http://schemas.microsoft.com/office/powerpoint/2010/main" val="2500080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C21AE-A394-4615-BD6D-57A569E328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EA0CAC3-27B3-4B62-9832-8448782299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5D17F4-C7AE-4626-9A3F-9C85087B17D9}"/>
              </a:ext>
            </a:extLst>
          </p:cNvPr>
          <p:cNvSpPr>
            <a:spLocks noGrp="1"/>
          </p:cNvSpPr>
          <p:nvPr>
            <p:ph type="dt" sz="half" idx="10"/>
          </p:nvPr>
        </p:nvSpPr>
        <p:spPr/>
        <p:txBody>
          <a:bodyPr/>
          <a:lstStyle/>
          <a:p>
            <a:fld id="{68AFEDE7-18F6-4092-A8DF-084ABA6275BB}" type="datetimeFigureOut">
              <a:rPr lang="en-US" smtClean="0"/>
              <a:t>3/19/2021</a:t>
            </a:fld>
            <a:endParaRPr lang="en-US"/>
          </a:p>
        </p:txBody>
      </p:sp>
      <p:sp>
        <p:nvSpPr>
          <p:cNvPr id="5" name="Footer Placeholder 4">
            <a:extLst>
              <a:ext uri="{FF2B5EF4-FFF2-40B4-BE49-F238E27FC236}">
                <a16:creationId xmlns:a16="http://schemas.microsoft.com/office/drawing/2014/main" id="{A4D0640F-504A-4F84-97FD-B03B71BF70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19D56D-2550-40CE-B681-DC4BE94820CE}"/>
              </a:ext>
            </a:extLst>
          </p:cNvPr>
          <p:cNvSpPr>
            <a:spLocks noGrp="1"/>
          </p:cNvSpPr>
          <p:nvPr>
            <p:ph type="sldNum" sz="quarter" idx="12"/>
          </p:nvPr>
        </p:nvSpPr>
        <p:spPr/>
        <p:txBody>
          <a:bodyPr/>
          <a:lstStyle/>
          <a:p>
            <a:fld id="{821CFAF6-A336-47BB-AD4B-732FE1522060}" type="slidenum">
              <a:rPr lang="en-US" smtClean="0"/>
              <a:t>‹#›</a:t>
            </a:fld>
            <a:endParaRPr lang="en-US"/>
          </a:p>
        </p:txBody>
      </p:sp>
    </p:spTree>
    <p:extLst>
      <p:ext uri="{BB962C8B-B14F-4D97-AF65-F5344CB8AC3E}">
        <p14:creationId xmlns:p14="http://schemas.microsoft.com/office/powerpoint/2010/main" val="1801906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39AA3D9-E01B-40F9-9A7D-4AE05FA9B2C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BE8C7A-4339-4C97-AD47-16A9EC98E8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C61455-1406-48B1-91F8-80E1AB88C647}"/>
              </a:ext>
            </a:extLst>
          </p:cNvPr>
          <p:cNvSpPr>
            <a:spLocks noGrp="1"/>
          </p:cNvSpPr>
          <p:nvPr>
            <p:ph type="dt" sz="half" idx="10"/>
          </p:nvPr>
        </p:nvSpPr>
        <p:spPr/>
        <p:txBody>
          <a:bodyPr/>
          <a:lstStyle/>
          <a:p>
            <a:fld id="{68AFEDE7-18F6-4092-A8DF-084ABA6275BB}" type="datetimeFigureOut">
              <a:rPr lang="en-US" smtClean="0"/>
              <a:t>3/19/2021</a:t>
            </a:fld>
            <a:endParaRPr lang="en-US"/>
          </a:p>
        </p:txBody>
      </p:sp>
      <p:sp>
        <p:nvSpPr>
          <p:cNvPr id="5" name="Footer Placeholder 4">
            <a:extLst>
              <a:ext uri="{FF2B5EF4-FFF2-40B4-BE49-F238E27FC236}">
                <a16:creationId xmlns:a16="http://schemas.microsoft.com/office/drawing/2014/main" id="{1B1F0738-7D3E-4097-A150-D5A60A989B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EEE165-42D2-44FB-B88D-EA794CE97A20}"/>
              </a:ext>
            </a:extLst>
          </p:cNvPr>
          <p:cNvSpPr>
            <a:spLocks noGrp="1"/>
          </p:cNvSpPr>
          <p:nvPr>
            <p:ph type="sldNum" sz="quarter" idx="12"/>
          </p:nvPr>
        </p:nvSpPr>
        <p:spPr/>
        <p:txBody>
          <a:bodyPr/>
          <a:lstStyle/>
          <a:p>
            <a:fld id="{821CFAF6-A336-47BB-AD4B-732FE1522060}" type="slidenum">
              <a:rPr lang="en-US" smtClean="0"/>
              <a:t>‹#›</a:t>
            </a:fld>
            <a:endParaRPr lang="en-US"/>
          </a:p>
        </p:txBody>
      </p:sp>
    </p:spTree>
    <p:extLst>
      <p:ext uri="{BB962C8B-B14F-4D97-AF65-F5344CB8AC3E}">
        <p14:creationId xmlns:p14="http://schemas.microsoft.com/office/powerpoint/2010/main" val="4265777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3A78FB-D0B0-41A8-BA73-A3855923721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A1CB2F1-A40C-4A77-BB43-A05AE27D17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EFEBF2-86C3-42ED-A182-B1F886D34C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AFEDE7-18F6-4092-A8DF-084ABA6275BB}" type="datetimeFigureOut">
              <a:rPr lang="en-US" smtClean="0"/>
              <a:t>3/19/2021</a:t>
            </a:fld>
            <a:endParaRPr lang="en-US"/>
          </a:p>
        </p:txBody>
      </p:sp>
      <p:sp>
        <p:nvSpPr>
          <p:cNvPr id="5" name="Footer Placeholder 4">
            <a:extLst>
              <a:ext uri="{FF2B5EF4-FFF2-40B4-BE49-F238E27FC236}">
                <a16:creationId xmlns:a16="http://schemas.microsoft.com/office/drawing/2014/main" id="{D43EACC5-A8D5-4B10-BE16-5B7E90B4B5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218C3AD-4E53-422E-B839-34629DCFEA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CFAF6-A336-47BB-AD4B-732FE1522060}" type="slidenum">
              <a:rPr lang="en-US" smtClean="0"/>
              <a:t>‹#›</a:t>
            </a:fld>
            <a:endParaRPr lang="en-US"/>
          </a:p>
        </p:txBody>
      </p:sp>
    </p:spTree>
    <p:extLst>
      <p:ext uri="{BB962C8B-B14F-4D97-AF65-F5344CB8AC3E}">
        <p14:creationId xmlns:p14="http://schemas.microsoft.com/office/powerpoint/2010/main" val="3245162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FEC2E-261C-41BA-8828-466721F1F5EA}"/>
              </a:ext>
            </a:extLst>
          </p:cNvPr>
          <p:cNvSpPr>
            <a:spLocks noGrp="1"/>
          </p:cNvSpPr>
          <p:nvPr>
            <p:ph type="ctrTitle"/>
          </p:nvPr>
        </p:nvSpPr>
        <p:spPr>
          <a:xfrm>
            <a:off x="7464614" y="1783959"/>
            <a:ext cx="4087306" cy="2889114"/>
          </a:xfrm>
        </p:spPr>
        <p:txBody>
          <a:bodyPr anchor="b">
            <a:normAutofit/>
          </a:bodyPr>
          <a:lstStyle/>
          <a:p>
            <a:pPr algn="l"/>
            <a:r>
              <a:rPr lang="en-US" sz="5000" dirty="0"/>
              <a:t>Burn Surge Annex</a:t>
            </a:r>
            <a:br>
              <a:rPr lang="en-US" sz="5000" dirty="0"/>
            </a:br>
            <a:r>
              <a:rPr lang="en-US" sz="5000" dirty="0"/>
              <a:t>Tabletop Exercise</a:t>
            </a:r>
          </a:p>
        </p:txBody>
      </p:sp>
      <p:sp>
        <p:nvSpPr>
          <p:cNvPr id="3" name="Subtitle 2">
            <a:extLst>
              <a:ext uri="{FF2B5EF4-FFF2-40B4-BE49-F238E27FC236}">
                <a16:creationId xmlns:a16="http://schemas.microsoft.com/office/drawing/2014/main" id="{EFE5997C-E8FE-4028-A133-39A3A786261F}"/>
              </a:ext>
            </a:extLst>
          </p:cNvPr>
          <p:cNvSpPr>
            <a:spLocks noGrp="1"/>
          </p:cNvSpPr>
          <p:nvPr>
            <p:ph type="subTitle" idx="1"/>
          </p:nvPr>
        </p:nvSpPr>
        <p:spPr>
          <a:xfrm>
            <a:off x="7464612" y="4750893"/>
            <a:ext cx="4087305" cy="1147863"/>
          </a:xfrm>
        </p:spPr>
        <p:txBody>
          <a:bodyPr anchor="t">
            <a:normAutofit/>
          </a:bodyPr>
          <a:lstStyle/>
          <a:p>
            <a:pPr algn="l"/>
            <a:r>
              <a:rPr lang="en-US" sz="2000"/>
              <a:t>Coalition Name</a:t>
            </a:r>
          </a:p>
          <a:p>
            <a:pPr algn="l"/>
            <a:r>
              <a:rPr lang="en-US" sz="2000"/>
              <a:t>Date</a:t>
            </a:r>
          </a:p>
        </p:txBody>
      </p:sp>
      <p:sp>
        <p:nvSpPr>
          <p:cNvPr id="29" name="Freeform: Shape 17">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descr="Graphic of healthcare provider and fire icons">
            <a:extLst>
              <a:ext uri="{FF2B5EF4-FFF2-40B4-BE49-F238E27FC236}">
                <a16:creationId xmlns:a16="http://schemas.microsoft.com/office/drawing/2014/main" id="{31D812F0-C054-4001-A630-3B254827B6AB}"/>
              </a:ext>
            </a:extLst>
          </p:cNvPr>
          <p:cNvPicPr/>
          <p:nvPr/>
        </p:nvPicPr>
        <p:blipFill rotWithShape="1">
          <a:blip r:embed="rId3" cstate="print">
            <a:extLst>
              <a:ext uri="{28A0092B-C50C-407E-A947-70E740481C1C}">
                <a14:useLocalDpi xmlns:a14="http://schemas.microsoft.com/office/drawing/2010/main" val="0"/>
              </a:ext>
            </a:extLst>
          </a:blip>
          <a:srcRect l="16035" r="15555" b="-1"/>
          <a:stretch/>
        </p:blipFill>
        <p:spPr bwMode="auto">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a:noFill/>
        </p:spPr>
      </p:pic>
      <p:pic>
        <p:nvPicPr>
          <p:cNvPr id="7" name="Picture 6" descr="A picture containing clock, drawing&#10;&#10;Description automatically generated">
            <a:extLst>
              <a:ext uri="{FF2B5EF4-FFF2-40B4-BE49-F238E27FC236}">
                <a16:creationId xmlns:a16="http://schemas.microsoft.com/office/drawing/2014/main" id="{5518DA54-614F-444E-A127-544A6B8684A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105923" y="5694075"/>
            <a:ext cx="917201" cy="1006373"/>
          </a:xfrm>
          <a:prstGeom prst="rect">
            <a:avLst/>
          </a:prstGeom>
        </p:spPr>
      </p:pic>
      <p:sp>
        <p:nvSpPr>
          <p:cNvPr id="13" name="Subtitle 2">
            <a:extLst>
              <a:ext uri="{FF2B5EF4-FFF2-40B4-BE49-F238E27FC236}">
                <a16:creationId xmlns:a16="http://schemas.microsoft.com/office/drawing/2014/main" id="{D934B5F8-4AD5-4401-9691-0F015F0B2252}"/>
              </a:ext>
            </a:extLst>
          </p:cNvPr>
          <p:cNvSpPr txBox="1">
            <a:spLocks/>
          </p:cNvSpPr>
          <p:nvPr/>
        </p:nvSpPr>
        <p:spPr>
          <a:xfrm>
            <a:off x="9043663" y="6335839"/>
            <a:ext cx="2108886" cy="40439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400" dirty="0"/>
              <a:t>Template provided by:</a:t>
            </a:r>
          </a:p>
        </p:txBody>
      </p:sp>
    </p:spTree>
    <p:extLst>
      <p:ext uri="{BB962C8B-B14F-4D97-AF65-F5344CB8AC3E}">
        <p14:creationId xmlns:p14="http://schemas.microsoft.com/office/powerpoint/2010/main" val="259427787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ECCF5-B9A3-4641-9BB0-5519D6EA3977}"/>
              </a:ext>
            </a:extLst>
          </p:cNvPr>
          <p:cNvSpPr>
            <a:spLocks noGrp="1"/>
          </p:cNvSpPr>
          <p:nvPr>
            <p:ph type="title"/>
          </p:nvPr>
        </p:nvSpPr>
        <p:spPr/>
        <p:txBody>
          <a:bodyPr/>
          <a:lstStyle/>
          <a:p>
            <a:r>
              <a:rPr lang="en-US" dirty="0"/>
              <a:t>Instructions for Use of this PPT Template – Delete this slide prior to presentation</a:t>
            </a:r>
          </a:p>
        </p:txBody>
      </p:sp>
      <p:sp>
        <p:nvSpPr>
          <p:cNvPr id="3" name="Content Placeholder 2">
            <a:extLst>
              <a:ext uri="{FF2B5EF4-FFF2-40B4-BE49-F238E27FC236}">
                <a16:creationId xmlns:a16="http://schemas.microsoft.com/office/drawing/2014/main" id="{0D359673-B3FF-4B2E-9111-01BBA9C83333}"/>
              </a:ext>
            </a:extLst>
          </p:cNvPr>
          <p:cNvSpPr>
            <a:spLocks noGrp="1"/>
          </p:cNvSpPr>
          <p:nvPr>
            <p:ph idx="1"/>
          </p:nvPr>
        </p:nvSpPr>
        <p:spPr/>
        <p:txBody>
          <a:bodyPr/>
          <a:lstStyle/>
          <a:p>
            <a:r>
              <a:rPr lang="en-US" dirty="0"/>
              <a:t>Edit these slides based on changes made by the </a:t>
            </a:r>
            <a:br>
              <a:rPr lang="en-US" dirty="0"/>
            </a:br>
            <a:r>
              <a:rPr lang="en-US" dirty="0"/>
              <a:t>Exercise Planning Team to the Situation Manual </a:t>
            </a:r>
            <a:br>
              <a:rPr lang="en-US" dirty="0"/>
            </a:br>
            <a:r>
              <a:rPr lang="en-US" dirty="0"/>
              <a:t>Template.</a:t>
            </a:r>
          </a:p>
          <a:p>
            <a:r>
              <a:rPr lang="en-US" dirty="0"/>
              <a:t>Language and information included here is </a:t>
            </a:r>
            <a:br>
              <a:rPr lang="en-US" dirty="0"/>
            </a:br>
            <a:r>
              <a:rPr lang="en-US" dirty="0"/>
              <a:t>based on the template design and template </a:t>
            </a:r>
            <a:br>
              <a:rPr lang="en-US" dirty="0"/>
            </a:br>
            <a:r>
              <a:rPr lang="en-US" dirty="0"/>
              <a:t>sample language.</a:t>
            </a:r>
          </a:p>
        </p:txBody>
      </p:sp>
      <p:sp>
        <p:nvSpPr>
          <p:cNvPr id="4" name="TextBox 3">
            <a:extLst>
              <a:ext uri="{FF2B5EF4-FFF2-40B4-BE49-F238E27FC236}">
                <a16:creationId xmlns:a16="http://schemas.microsoft.com/office/drawing/2014/main" id="{F1964E46-E62D-C148-8130-669DAC59A7C6}"/>
              </a:ext>
            </a:extLst>
          </p:cNvPr>
          <p:cNvSpPr txBox="1"/>
          <p:nvPr/>
        </p:nvSpPr>
        <p:spPr>
          <a:xfrm>
            <a:off x="8478981" y="1825625"/>
            <a:ext cx="3225338" cy="3354765"/>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Helpful hints are included in these call-out boxes. Delete these prior to your presentation.</a:t>
            </a:r>
          </a:p>
          <a:p>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400445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77220-AACF-447F-B0C6-5B3D7E3225C5}"/>
              </a:ext>
            </a:extLst>
          </p:cNvPr>
          <p:cNvSpPr>
            <a:spLocks noGrp="1"/>
          </p:cNvSpPr>
          <p:nvPr>
            <p:ph type="title"/>
          </p:nvPr>
        </p:nvSpPr>
        <p:spPr/>
        <p:txBody>
          <a:bodyPr/>
          <a:lstStyle/>
          <a:p>
            <a:r>
              <a:rPr lang="en-US" dirty="0"/>
              <a:t>Welcome and Introductions</a:t>
            </a:r>
          </a:p>
        </p:txBody>
      </p:sp>
      <p:sp>
        <p:nvSpPr>
          <p:cNvPr id="3" name="Content Placeholder 2">
            <a:extLst>
              <a:ext uri="{FF2B5EF4-FFF2-40B4-BE49-F238E27FC236}">
                <a16:creationId xmlns:a16="http://schemas.microsoft.com/office/drawing/2014/main" id="{33B63F44-FAB1-4568-80A9-B4ACD9C7C02B}"/>
              </a:ext>
            </a:extLst>
          </p:cNvPr>
          <p:cNvSpPr>
            <a:spLocks noGrp="1"/>
          </p:cNvSpPr>
          <p:nvPr>
            <p:ph idx="1"/>
          </p:nvPr>
        </p:nvSpPr>
        <p:spPr>
          <a:xfrm>
            <a:off x="865094" y="1825625"/>
            <a:ext cx="10515600" cy="4351338"/>
          </a:xfrm>
        </p:spPr>
        <p:txBody>
          <a:bodyPr/>
          <a:lstStyle/>
          <a:p>
            <a:r>
              <a:rPr lang="en-US" dirty="0"/>
              <a:t>Name</a:t>
            </a:r>
          </a:p>
          <a:p>
            <a:r>
              <a:rPr lang="en-US" dirty="0"/>
              <a:t>Agency / Facility</a:t>
            </a:r>
          </a:p>
          <a:p>
            <a:r>
              <a:rPr lang="en-US" dirty="0"/>
              <a:t>Position / Role</a:t>
            </a:r>
          </a:p>
          <a:p>
            <a:endParaRPr lang="en-US" dirty="0"/>
          </a:p>
          <a:p>
            <a:endParaRPr lang="en-US" dirty="0"/>
          </a:p>
          <a:p>
            <a:endParaRPr lang="en-US" dirty="0"/>
          </a:p>
          <a:p>
            <a:pPr marL="0" indent="0">
              <a:buNone/>
            </a:pPr>
            <a:endParaRPr lang="en-US" dirty="0"/>
          </a:p>
        </p:txBody>
      </p:sp>
      <p:sp>
        <p:nvSpPr>
          <p:cNvPr id="4" name="TextBox 3">
            <a:extLst>
              <a:ext uri="{FF2B5EF4-FFF2-40B4-BE49-F238E27FC236}">
                <a16:creationId xmlns:a16="http://schemas.microsoft.com/office/drawing/2014/main" id="{A6C92150-7C38-3E42-B203-D336C2EF346D}"/>
              </a:ext>
            </a:extLst>
          </p:cNvPr>
          <p:cNvSpPr txBox="1"/>
          <p:nvPr/>
        </p:nvSpPr>
        <p:spPr>
          <a:xfrm>
            <a:off x="8445730" y="1313411"/>
            <a:ext cx="3225338" cy="2616101"/>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Add coalition or jurisdiction logo or seal to customize</a:t>
            </a:r>
          </a:p>
          <a:p>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1526281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BEE3D-5446-43EF-83CC-9411A038BEA2}"/>
              </a:ext>
            </a:extLst>
          </p:cNvPr>
          <p:cNvSpPr>
            <a:spLocks noGrp="1"/>
          </p:cNvSpPr>
          <p:nvPr>
            <p:ph type="title"/>
          </p:nvPr>
        </p:nvSpPr>
        <p:spPr>
          <a:xfrm>
            <a:off x="838200" y="92982"/>
            <a:ext cx="10515600" cy="1325563"/>
          </a:xfrm>
        </p:spPr>
        <p:txBody>
          <a:bodyPr/>
          <a:lstStyle/>
          <a:p>
            <a:r>
              <a:rPr lang="en-US" dirty="0"/>
              <a:t>Agenda</a:t>
            </a:r>
          </a:p>
        </p:txBody>
      </p:sp>
      <p:graphicFrame>
        <p:nvGraphicFramePr>
          <p:cNvPr id="4" name="Table 4">
            <a:extLst>
              <a:ext uri="{FF2B5EF4-FFF2-40B4-BE49-F238E27FC236}">
                <a16:creationId xmlns:a16="http://schemas.microsoft.com/office/drawing/2014/main" id="{741F872F-32F9-453D-B196-E6FAAB7BA12B}"/>
              </a:ext>
            </a:extLst>
          </p:cNvPr>
          <p:cNvGraphicFramePr>
            <a:graphicFrameLocks noGrp="1"/>
          </p:cNvGraphicFramePr>
          <p:nvPr>
            <p:ph idx="1"/>
            <p:extLst>
              <p:ext uri="{D42A27DB-BD31-4B8C-83A1-F6EECF244321}">
                <p14:modId xmlns:p14="http://schemas.microsoft.com/office/powerpoint/2010/main" val="3337547156"/>
              </p:ext>
            </p:extLst>
          </p:nvPr>
        </p:nvGraphicFramePr>
        <p:xfrm>
          <a:off x="740229" y="1418545"/>
          <a:ext cx="10515600" cy="3337560"/>
        </p:xfrm>
        <a:graphic>
          <a:graphicData uri="http://schemas.openxmlformats.org/drawingml/2006/table">
            <a:tbl>
              <a:tblPr firstRow="1" bandRow="1">
                <a:tableStyleId>{5C22544A-7EE6-4342-B048-85BDC9FD1C3A}</a:tableStyleId>
              </a:tblPr>
              <a:tblGrid>
                <a:gridCol w="2978331">
                  <a:extLst>
                    <a:ext uri="{9D8B030D-6E8A-4147-A177-3AD203B41FA5}">
                      <a16:colId xmlns:a16="http://schemas.microsoft.com/office/drawing/2014/main" val="1296148395"/>
                    </a:ext>
                  </a:extLst>
                </a:gridCol>
                <a:gridCol w="7537269">
                  <a:extLst>
                    <a:ext uri="{9D8B030D-6E8A-4147-A177-3AD203B41FA5}">
                      <a16:colId xmlns:a16="http://schemas.microsoft.com/office/drawing/2014/main" val="1371793541"/>
                    </a:ext>
                  </a:extLst>
                </a:gridCol>
              </a:tblGrid>
              <a:tr h="370840">
                <a:tc>
                  <a:txBody>
                    <a:bodyPr/>
                    <a:lstStyle/>
                    <a:p>
                      <a:r>
                        <a:rPr lang="en-US" dirty="0"/>
                        <a:t>Time</a:t>
                      </a:r>
                    </a:p>
                  </a:txBody>
                  <a:tcPr/>
                </a:tc>
                <a:tc>
                  <a:txBody>
                    <a:bodyPr/>
                    <a:lstStyle/>
                    <a:p>
                      <a:r>
                        <a:rPr lang="en-US" dirty="0"/>
                        <a:t>Topic</a:t>
                      </a:r>
                    </a:p>
                  </a:txBody>
                  <a:tcPr/>
                </a:tc>
                <a:extLst>
                  <a:ext uri="{0D108BD9-81ED-4DB2-BD59-A6C34878D82A}">
                    <a16:rowId xmlns:a16="http://schemas.microsoft.com/office/drawing/2014/main" val="332578226"/>
                  </a:ext>
                </a:extLst>
              </a:tr>
              <a:tr h="370840">
                <a:tc>
                  <a:txBody>
                    <a:bodyPr/>
                    <a:lstStyle/>
                    <a:p>
                      <a:r>
                        <a:rPr lang="en-US" dirty="0"/>
                        <a:t>8:00 AM – 8:30 AM</a:t>
                      </a:r>
                    </a:p>
                  </a:txBody>
                  <a:tcPr/>
                </a:tc>
                <a:tc>
                  <a:txBody>
                    <a:bodyPr/>
                    <a:lstStyle/>
                    <a:p>
                      <a:r>
                        <a:rPr lang="en-US" dirty="0"/>
                        <a:t>Introductions and opening remarks</a:t>
                      </a:r>
                    </a:p>
                  </a:txBody>
                  <a:tcPr/>
                </a:tc>
                <a:extLst>
                  <a:ext uri="{0D108BD9-81ED-4DB2-BD59-A6C34878D82A}">
                    <a16:rowId xmlns:a16="http://schemas.microsoft.com/office/drawing/2014/main" val="4294255233"/>
                  </a:ext>
                </a:extLst>
              </a:tr>
              <a:tr h="370840">
                <a:tc>
                  <a:txBody>
                    <a:bodyPr/>
                    <a:lstStyle/>
                    <a:p>
                      <a:r>
                        <a:rPr lang="en-US" dirty="0"/>
                        <a:t>8:30 AM – 9:00 AM</a:t>
                      </a:r>
                    </a:p>
                  </a:txBody>
                  <a:tcPr/>
                </a:tc>
                <a:tc>
                  <a:txBody>
                    <a:bodyPr/>
                    <a:lstStyle/>
                    <a:p>
                      <a:pPr lvl="0"/>
                      <a:r>
                        <a:rPr lang="en-US" sz="1800" kern="1200" dirty="0">
                          <a:solidFill>
                            <a:schemeClr val="dk1"/>
                          </a:solidFill>
                          <a:effectLst/>
                          <a:latin typeface="+mn-lt"/>
                          <a:ea typeface="+mn-ea"/>
                          <a:cs typeface="+mn-cs"/>
                        </a:rPr>
                        <a:t>Overview of the HCC Burn Surge Annex / process during a mass burn event</a:t>
                      </a:r>
                    </a:p>
                  </a:txBody>
                  <a:tcPr/>
                </a:tc>
                <a:extLst>
                  <a:ext uri="{0D108BD9-81ED-4DB2-BD59-A6C34878D82A}">
                    <a16:rowId xmlns:a16="http://schemas.microsoft.com/office/drawing/2014/main" val="3791145673"/>
                  </a:ext>
                </a:extLst>
              </a:tr>
              <a:tr h="370840">
                <a:tc>
                  <a:txBody>
                    <a:bodyPr/>
                    <a:lstStyle/>
                    <a:p>
                      <a:r>
                        <a:rPr lang="en-US" dirty="0"/>
                        <a:t>9:00 AM – 9:40 AM</a:t>
                      </a:r>
                    </a:p>
                  </a:txBody>
                  <a:tcPr/>
                </a:tc>
                <a:tc>
                  <a:txBody>
                    <a:bodyPr/>
                    <a:lstStyle/>
                    <a:p>
                      <a:r>
                        <a:rPr lang="en-US" dirty="0"/>
                        <a:t>Module 1 – Initial incident</a:t>
                      </a:r>
                    </a:p>
                  </a:txBody>
                  <a:tcPr/>
                </a:tc>
                <a:extLst>
                  <a:ext uri="{0D108BD9-81ED-4DB2-BD59-A6C34878D82A}">
                    <a16:rowId xmlns:a16="http://schemas.microsoft.com/office/drawing/2014/main" val="512851383"/>
                  </a:ext>
                </a:extLst>
              </a:tr>
              <a:tr h="370840">
                <a:tc>
                  <a:txBody>
                    <a:bodyPr/>
                    <a:lstStyle/>
                    <a:p>
                      <a:r>
                        <a:rPr lang="en-US" dirty="0"/>
                        <a:t>9:40 AM – 10:00 AM</a:t>
                      </a:r>
                    </a:p>
                  </a:txBody>
                  <a:tcPr/>
                </a:tc>
                <a:tc>
                  <a:txBody>
                    <a:bodyPr/>
                    <a:lstStyle/>
                    <a:p>
                      <a:r>
                        <a:rPr lang="en-US" dirty="0"/>
                        <a:t>Module 2 – First two hours</a:t>
                      </a:r>
                    </a:p>
                  </a:txBody>
                  <a:tcPr/>
                </a:tc>
                <a:extLst>
                  <a:ext uri="{0D108BD9-81ED-4DB2-BD59-A6C34878D82A}">
                    <a16:rowId xmlns:a16="http://schemas.microsoft.com/office/drawing/2014/main" val="1979334200"/>
                  </a:ext>
                </a:extLst>
              </a:tr>
              <a:tr h="370840">
                <a:tc>
                  <a:txBody>
                    <a:bodyPr/>
                    <a:lstStyle/>
                    <a:p>
                      <a:r>
                        <a:rPr lang="en-US" dirty="0"/>
                        <a:t>10:00 AM – 10:10 AM</a:t>
                      </a:r>
                    </a:p>
                  </a:txBody>
                  <a:tcPr/>
                </a:tc>
                <a:tc>
                  <a:txBody>
                    <a:bodyPr/>
                    <a:lstStyle/>
                    <a:p>
                      <a:r>
                        <a:rPr lang="en-US" dirty="0"/>
                        <a:t>BREAK</a:t>
                      </a:r>
                    </a:p>
                  </a:txBody>
                  <a:tcPr/>
                </a:tc>
                <a:extLst>
                  <a:ext uri="{0D108BD9-81ED-4DB2-BD59-A6C34878D82A}">
                    <a16:rowId xmlns:a16="http://schemas.microsoft.com/office/drawing/2014/main" val="2401571652"/>
                  </a:ext>
                </a:extLst>
              </a:tr>
              <a:tr h="370840">
                <a:tc>
                  <a:txBody>
                    <a:bodyPr/>
                    <a:lstStyle/>
                    <a:p>
                      <a:r>
                        <a:rPr lang="en-US" dirty="0"/>
                        <a:t>10:10 AM – 10:30 AM</a:t>
                      </a:r>
                    </a:p>
                  </a:txBody>
                  <a:tcPr/>
                </a:tc>
                <a:tc>
                  <a:txBody>
                    <a:bodyPr/>
                    <a:lstStyle/>
                    <a:p>
                      <a:r>
                        <a:rPr lang="en-US" dirty="0"/>
                        <a:t>Module 2 continued</a:t>
                      </a:r>
                    </a:p>
                  </a:txBody>
                  <a:tcPr/>
                </a:tc>
                <a:extLst>
                  <a:ext uri="{0D108BD9-81ED-4DB2-BD59-A6C34878D82A}">
                    <a16:rowId xmlns:a16="http://schemas.microsoft.com/office/drawing/2014/main" val="1894469049"/>
                  </a:ext>
                </a:extLst>
              </a:tr>
              <a:tr h="370840">
                <a:tc>
                  <a:txBody>
                    <a:bodyPr/>
                    <a:lstStyle/>
                    <a:p>
                      <a:r>
                        <a:rPr lang="en-US" dirty="0"/>
                        <a:t>10:30 AM – 11:10 AM</a:t>
                      </a:r>
                    </a:p>
                  </a:txBody>
                  <a:tcPr/>
                </a:tc>
                <a:tc>
                  <a:txBody>
                    <a:bodyPr/>
                    <a:lstStyle/>
                    <a:p>
                      <a:r>
                        <a:rPr lang="en-US" dirty="0"/>
                        <a:t>Module 3 – 4</a:t>
                      </a:r>
                      <a:r>
                        <a:rPr lang="en-US" baseline="0" dirty="0"/>
                        <a:t> hours out</a:t>
                      </a:r>
                      <a:endParaRPr lang="en-US" dirty="0"/>
                    </a:p>
                  </a:txBody>
                  <a:tcPr/>
                </a:tc>
                <a:extLst>
                  <a:ext uri="{0D108BD9-81ED-4DB2-BD59-A6C34878D82A}">
                    <a16:rowId xmlns:a16="http://schemas.microsoft.com/office/drawing/2014/main" val="1169454942"/>
                  </a:ext>
                </a:extLst>
              </a:tr>
              <a:tr h="370840">
                <a:tc>
                  <a:txBody>
                    <a:bodyPr/>
                    <a:lstStyle/>
                    <a:p>
                      <a:r>
                        <a:rPr lang="en-US" dirty="0"/>
                        <a:t>11:10 AM – 11:50 AM</a:t>
                      </a:r>
                    </a:p>
                  </a:txBody>
                  <a:tcPr/>
                </a:tc>
                <a:tc>
                  <a:txBody>
                    <a:bodyPr/>
                    <a:lstStyle/>
                    <a:p>
                      <a:r>
                        <a:rPr lang="en-US" dirty="0"/>
                        <a:t>Wrap up and </a:t>
                      </a:r>
                      <a:r>
                        <a:rPr lang="en-US" dirty="0" err="1"/>
                        <a:t>hotwash</a:t>
                      </a:r>
                      <a:endParaRPr lang="en-US" dirty="0"/>
                    </a:p>
                  </a:txBody>
                  <a:tcPr/>
                </a:tc>
                <a:extLst>
                  <a:ext uri="{0D108BD9-81ED-4DB2-BD59-A6C34878D82A}">
                    <a16:rowId xmlns:a16="http://schemas.microsoft.com/office/drawing/2014/main" val="512440236"/>
                  </a:ext>
                </a:extLst>
              </a:tr>
            </a:tbl>
          </a:graphicData>
        </a:graphic>
      </p:graphicFrame>
    </p:spTree>
    <p:extLst>
      <p:ext uri="{BB962C8B-B14F-4D97-AF65-F5344CB8AC3E}">
        <p14:creationId xmlns:p14="http://schemas.microsoft.com/office/powerpoint/2010/main" val="3647993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AEC07-1EBF-4267-A375-FD71EE5E0D97}"/>
              </a:ext>
            </a:extLst>
          </p:cNvPr>
          <p:cNvSpPr>
            <a:spLocks noGrp="1"/>
          </p:cNvSpPr>
          <p:nvPr>
            <p:ph type="title"/>
          </p:nvPr>
        </p:nvSpPr>
        <p:spPr/>
        <p:txBody>
          <a:bodyPr/>
          <a:lstStyle/>
          <a:p>
            <a:r>
              <a:rPr lang="en-US" dirty="0"/>
              <a:t>Administrative Details</a:t>
            </a:r>
          </a:p>
        </p:txBody>
      </p:sp>
      <p:sp>
        <p:nvSpPr>
          <p:cNvPr id="3" name="Content Placeholder 2">
            <a:extLst>
              <a:ext uri="{FF2B5EF4-FFF2-40B4-BE49-F238E27FC236}">
                <a16:creationId xmlns:a16="http://schemas.microsoft.com/office/drawing/2014/main" id="{B4489C94-3CAA-457C-88D5-015EEBFDC586}"/>
              </a:ext>
            </a:extLst>
          </p:cNvPr>
          <p:cNvSpPr>
            <a:spLocks noGrp="1"/>
          </p:cNvSpPr>
          <p:nvPr>
            <p:ph idx="1"/>
          </p:nvPr>
        </p:nvSpPr>
        <p:spPr/>
        <p:txBody>
          <a:bodyPr/>
          <a:lstStyle/>
          <a:p>
            <a:r>
              <a:rPr lang="en-US" dirty="0"/>
              <a:t>Restrooms</a:t>
            </a:r>
          </a:p>
          <a:p>
            <a:r>
              <a:rPr lang="en-US" dirty="0"/>
              <a:t>Fire Exits</a:t>
            </a:r>
          </a:p>
          <a:p>
            <a:r>
              <a:rPr lang="en-US" dirty="0"/>
              <a:t>Cell Phone Use</a:t>
            </a:r>
          </a:p>
          <a:p>
            <a:r>
              <a:rPr lang="en-US" dirty="0"/>
              <a:t>Materials</a:t>
            </a:r>
          </a:p>
        </p:txBody>
      </p:sp>
    </p:spTree>
    <p:extLst>
      <p:ext uri="{BB962C8B-B14F-4D97-AF65-F5344CB8AC3E}">
        <p14:creationId xmlns:p14="http://schemas.microsoft.com/office/powerpoint/2010/main" val="2898421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DF7CA-9DC9-4797-A1BA-16BE459016B0}"/>
              </a:ext>
            </a:extLst>
          </p:cNvPr>
          <p:cNvSpPr>
            <a:spLocks noGrp="1"/>
          </p:cNvSpPr>
          <p:nvPr>
            <p:ph type="title"/>
          </p:nvPr>
        </p:nvSpPr>
        <p:spPr/>
        <p:txBody>
          <a:bodyPr/>
          <a:lstStyle/>
          <a:p>
            <a:r>
              <a:rPr lang="en-US" dirty="0"/>
              <a:t>Introduction to HCC Burn Surge Annex</a:t>
            </a:r>
          </a:p>
        </p:txBody>
      </p:sp>
      <p:sp>
        <p:nvSpPr>
          <p:cNvPr id="3" name="Content Placeholder 2">
            <a:extLst>
              <a:ext uri="{FF2B5EF4-FFF2-40B4-BE49-F238E27FC236}">
                <a16:creationId xmlns:a16="http://schemas.microsoft.com/office/drawing/2014/main" id="{1646559B-46F7-435A-AD7B-D962C973C4B8}"/>
              </a:ext>
            </a:extLst>
          </p:cNvPr>
          <p:cNvSpPr>
            <a:spLocks noGrp="1"/>
          </p:cNvSpPr>
          <p:nvPr>
            <p:ph idx="1"/>
          </p:nvPr>
        </p:nvSpPr>
        <p:spPr/>
        <p:txBody>
          <a:bodyPr/>
          <a:lstStyle/>
          <a:p>
            <a:pPr marL="0" indent="0">
              <a:buNone/>
            </a:pPr>
            <a:r>
              <a:rPr lang="en-US" dirty="0">
                <a:solidFill>
                  <a:srgbClr val="002F80"/>
                </a:solidFill>
              </a:rPr>
              <a:t>Goal</a:t>
            </a:r>
          </a:p>
          <a:p>
            <a:pPr marL="0" indent="0">
              <a:buNone/>
            </a:pPr>
            <a:endParaRPr lang="en-US" dirty="0"/>
          </a:p>
          <a:p>
            <a:pPr marL="0" indent="0">
              <a:buNone/>
            </a:pPr>
            <a:r>
              <a:rPr lang="en-US" dirty="0">
                <a:solidFill>
                  <a:srgbClr val="002F80"/>
                </a:solidFill>
              </a:rPr>
              <a:t>Scope</a:t>
            </a:r>
          </a:p>
          <a:p>
            <a:pPr marL="0" indent="0">
              <a:buNone/>
            </a:pPr>
            <a:endParaRPr lang="en-US" dirty="0"/>
          </a:p>
          <a:p>
            <a:pPr marL="0" indent="0">
              <a:buNone/>
            </a:pPr>
            <a:r>
              <a:rPr lang="en-US" dirty="0">
                <a:solidFill>
                  <a:srgbClr val="002F80"/>
                </a:solidFill>
              </a:rPr>
              <a:t>Purpose</a:t>
            </a:r>
          </a:p>
          <a:p>
            <a:pPr marL="0" indent="0">
              <a:buNone/>
            </a:pPr>
            <a:endParaRPr lang="en-US" dirty="0"/>
          </a:p>
          <a:p>
            <a:pPr marL="0" indent="0">
              <a:buNone/>
            </a:pPr>
            <a:endParaRPr lang="en-US" dirty="0"/>
          </a:p>
        </p:txBody>
      </p:sp>
      <p:sp>
        <p:nvSpPr>
          <p:cNvPr id="4" name="TextBox 3">
            <a:extLst>
              <a:ext uri="{FF2B5EF4-FFF2-40B4-BE49-F238E27FC236}">
                <a16:creationId xmlns:a16="http://schemas.microsoft.com/office/drawing/2014/main" id="{DF83B567-FAA6-EA4B-81F2-5CBF5F063F7D}"/>
              </a:ext>
            </a:extLst>
          </p:cNvPr>
          <p:cNvSpPr txBox="1"/>
          <p:nvPr/>
        </p:nvSpPr>
        <p:spPr>
          <a:xfrm>
            <a:off x="8445730" y="1313411"/>
            <a:ext cx="3225338" cy="4832092"/>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Slides 6-8 describe the HCC Burn Surge Annex and must be filled in by the exercise planning team based on the specific information in the HCC annex. Feel free to add additional slides to the briefing.</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81518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FAFF2-9163-465F-81BD-C84D32A68A70}"/>
              </a:ext>
            </a:extLst>
          </p:cNvPr>
          <p:cNvSpPr>
            <a:spLocks noGrp="1"/>
          </p:cNvSpPr>
          <p:nvPr>
            <p:ph type="title"/>
          </p:nvPr>
        </p:nvSpPr>
        <p:spPr/>
        <p:txBody>
          <a:bodyPr/>
          <a:lstStyle/>
          <a:p>
            <a:r>
              <a:rPr lang="en-US" dirty="0"/>
              <a:t>Planning Assumptions</a:t>
            </a:r>
          </a:p>
        </p:txBody>
      </p:sp>
      <p:sp>
        <p:nvSpPr>
          <p:cNvPr id="3" name="Content Placeholder 2">
            <a:extLst>
              <a:ext uri="{FF2B5EF4-FFF2-40B4-BE49-F238E27FC236}">
                <a16:creationId xmlns:a16="http://schemas.microsoft.com/office/drawing/2014/main" id="{1CBF7442-44ED-499C-8993-B4B69928EC15}"/>
              </a:ext>
            </a:extLst>
          </p:cNvPr>
          <p:cNvSpPr>
            <a:spLocks noGrp="1"/>
          </p:cNvSpPr>
          <p:nvPr>
            <p:ph idx="1"/>
          </p:nvPr>
        </p:nvSpPr>
        <p:spPr/>
        <p:txBody>
          <a:bodyPr/>
          <a:lstStyle/>
          <a:p>
            <a:r>
              <a:rPr lang="en-US" dirty="0"/>
              <a:t>Add Assumptions</a:t>
            </a:r>
          </a:p>
          <a:p>
            <a:r>
              <a:rPr lang="en-US" dirty="0"/>
              <a:t>Add Assumptions</a:t>
            </a:r>
          </a:p>
          <a:p>
            <a:endParaRPr lang="en-US" dirty="0"/>
          </a:p>
          <a:p>
            <a:endParaRPr lang="en-US" dirty="0"/>
          </a:p>
        </p:txBody>
      </p:sp>
      <p:sp>
        <p:nvSpPr>
          <p:cNvPr id="4" name="TextBox 3">
            <a:extLst>
              <a:ext uri="{FF2B5EF4-FFF2-40B4-BE49-F238E27FC236}">
                <a16:creationId xmlns:a16="http://schemas.microsoft.com/office/drawing/2014/main" id="{B49AF833-439E-6A4F-BBED-095A26CA40DE}"/>
              </a:ext>
            </a:extLst>
          </p:cNvPr>
          <p:cNvSpPr txBox="1"/>
          <p:nvPr/>
        </p:nvSpPr>
        <p:spPr>
          <a:xfrm>
            <a:off x="6716684" y="975539"/>
            <a:ext cx="4954384" cy="5201424"/>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To be completed by the Exercise Planning Team.</a:t>
            </a:r>
          </a:p>
          <a:p>
            <a:pPr algn="ctr"/>
            <a:endParaRPr lang="en-US" sz="2400" dirty="0"/>
          </a:p>
          <a:p>
            <a:pPr algn="ctr"/>
            <a:r>
              <a:rPr lang="en-US" sz="2400" dirty="0"/>
              <a:t> The plans may be in evolution / draft at this point – the attendees should understand that this exercise is designed to help explore, validate, and deconflict the burn plans in place. We don’t expect to have all the answers at this point. </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3548347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7EB32-E71B-4B7B-8B2E-B1E63F70E971}"/>
              </a:ext>
            </a:extLst>
          </p:cNvPr>
          <p:cNvSpPr>
            <a:spLocks noGrp="1"/>
          </p:cNvSpPr>
          <p:nvPr>
            <p:ph type="title"/>
          </p:nvPr>
        </p:nvSpPr>
        <p:spPr/>
        <p:txBody>
          <a:bodyPr/>
          <a:lstStyle/>
          <a:p>
            <a:r>
              <a:rPr lang="en-US" dirty="0"/>
              <a:t>Triggers or Coalition-Specific Response Steps</a:t>
            </a:r>
          </a:p>
        </p:txBody>
      </p:sp>
      <p:sp>
        <p:nvSpPr>
          <p:cNvPr id="3" name="Content Placeholder 2">
            <a:extLst>
              <a:ext uri="{FF2B5EF4-FFF2-40B4-BE49-F238E27FC236}">
                <a16:creationId xmlns:a16="http://schemas.microsoft.com/office/drawing/2014/main" id="{B924D4E0-F237-4F63-B316-635652BB462E}"/>
              </a:ext>
            </a:extLst>
          </p:cNvPr>
          <p:cNvSpPr>
            <a:spLocks noGrp="1"/>
          </p:cNvSpPr>
          <p:nvPr>
            <p:ph idx="1"/>
          </p:nvPr>
        </p:nvSpPr>
        <p:spPr/>
        <p:txBody>
          <a:bodyPr/>
          <a:lstStyle/>
          <a:p>
            <a:r>
              <a:rPr lang="en-US" dirty="0"/>
              <a:t>Insert Triggers</a:t>
            </a:r>
          </a:p>
          <a:p>
            <a:r>
              <a:rPr lang="en-US" dirty="0"/>
              <a:t>Specific Response Steps</a:t>
            </a:r>
          </a:p>
        </p:txBody>
      </p:sp>
      <p:sp>
        <p:nvSpPr>
          <p:cNvPr id="5" name="TextBox 4">
            <a:extLst>
              <a:ext uri="{FF2B5EF4-FFF2-40B4-BE49-F238E27FC236}">
                <a16:creationId xmlns:a16="http://schemas.microsoft.com/office/drawing/2014/main" id="{CE4C888C-0FFE-2B48-975C-A66C0E4A1342}"/>
              </a:ext>
            </a:extLst>
          </p:cNvPr>
          <p:cNvSpPr txBox="1"/>
          <p:nvPr/>
        </p:nvSpPr>
        <p:spPr>
          <a:xfrm>
            <a:off x="6749935" y="1690688"/>
            <a:ext cx="4954384" cy="4093428"/>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To be completed by the Exercise Planning Team.</a:t>
            </a:r>
          </a:p>
          <a:p>
            <a:pPr algn="ctr"/>
            <a:endParaRPr lang="en-US" sz="2400" dirty="0"/>
          </a:p>
          <a:p>
            <a:pPr algn="ctr"/>
            <a:r>
              <a:rPr lang="en-US" sz="2400" dirty="0"/>
              <a:t>Describe the thresholds or potential triggers for annex use, as well as the specifics of the response by the coalition members / disciplines. </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38501113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5298-5140-4926-A64B-DB5ED36072B3}"/>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400"/>
              <a:t>Tabletop Exercise</a:t>
            </a:r>
          </a:p>
        </p:txBody>
      </p:sp>
      <p:sp>
        <p:nvSpPr>
          <p:cNvPr id="4" name="Text Placeholder 3">
            <a:extLst>
              <a:ext uri="{FF2B5EF4-FFF2-40B4-BE49-F238E27FC236}">
                <a16:creationId xmlns:a16="http://schemas.microsoft.com/office/drawing/2014/main" id="{EDFF4EE6-E9D5-41CF-9910-9D11E98D1A0C}"/>
              </a:ext>
            </a:extLst>
          </p:cNvPr>
          <p:cNvSpPr>
            <a:spLocks noGrp="1"/>
          </p:cNvSpPr>
          <p:nvPr>
            <p:ph type="body" idx="1"/>
          </p:nvPr>
        </p:nvSpPr>
        <p:spPr>
          <a:xfrm>
            <a:off x="7464612" y="4750893"/>
            <a:ext cx="4087305" cy="1147863"/>
          </a:xfrm>
        </p:spPr>
        <p:txBody>
          <a:bodyPr vert="horz" lIns="91440" tIns="45720" rIns="91440" bIns="45720" rtlCol="0" anchor="t">
            <a:normAutofit/>
          </a:bodyPr>
          <a:lstStyle/>
          <a:p>
            <a:r>
              <a:rPr lang="en-US" sz="2000" dirty="0">
                <a:solidFill>
                  <a:schemeClr val="tx1"/>
                </a:solidFill>
              </a:rPr>
              <a:t>Burn Surge Annex </a:t>
            </a:r>
          </a:p>
        </p:txBody>
      </p:sp>
      <p:sp>
        <p:nvSpPr>
          <p:cNvPr id="27" name="Freeform: Shape 26">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descr="Photo of a group of firefighters spraying water on a fire&#10;&#10;">
            <a:extLst>
              <a:ext uri="{FF2B5EF4-FFF2-40B4-BE49-F238E27FC236}">
                <a16:creationId xmlns:a16="http://schemas.microsoft.com/office/drawing/2014/main" id="{E4B62935-A2C3-43CD-874E-4DF590C7B20E}"/>
              </a:ext>
            </a:extLst>
          </p:cNvPr>
          <p:cNvPicPr>
            <a:picLocks noChangeAspect="1"/>
          </p:cNvPicPr>
          <p:nvPr/>
        </p:nvPicPr>
        <p:blipFill rotWithShape="1">
          <a:blip r:embed="rId3">
            <a:extLst>
              <a:ext uri="{28A0092B-C50C-407E-A947-70E740481C1C}">
                <a14:useLocalDpi xmlns:a14="http://schemas.microsoft.com/office/drawing/2010/main" val="0"/>
              </a:ext>
            </a:extLst>
          </a:blip>
          <a:srcRect l="28525" r="332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4009237002"/>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65D90-37A2-42EE-A1B7-445718A1BA77}"/>
              </a:ext>
            </a:extLst>
          </p:cNvPr>
          <p:cNvSpPr>
            <a:spLocks noGrp="1"/>
          </p:cNvSpPr>
          <p:nvPr>
            <p:ph type="title"/>
          </p:nvPr>
        </p:nvSpPr>
        <p:spPr/>
        <p:txBody>
          <a:bodyPr/>
          <a:lstStyle/>
          <a:p>
            <a:r>
              <a:rPr lang="en-US" dirty="0"/>
              <a:t>Exercise Scope</a:t>
            </a:r>
          </a:p>
        </p:txBody>
      </p:sp>
      <p:sp>
        <p:nvSpPr>
          <p:cNvPr id="3" name="Content Placeholder 2">
            <a:extLst>
              <a:ext uri="{FF2B5EF4-FFF2-40B4-BE49-F238E27FC236}">
                <a16:creationId xmlns:a16="http://schemas.microsoft.com/office/drawing/2014/main" id="{6B4579F0-8EFF-4250-B1BA-A12E7E244CF6}"/>
              </a:ext>
            </a:extLst>
          </p:cNvPr>
          <p:cNvSpPr>
            <a:spLocks noGrp="1"/>
          </p:cNvSpPr>
          <p:nvPr>
            <p:ph idx="1"/>
          </p:nvPr>
        </p:nvSpPr>
        <p:spPr/>
        <p:txBody>
          <a:bodyPr/>
          <a:lstStyle/>
          <a:p>
            <a:r>
              <a:rPr lang="en-US" dirty="0"/>
              <a:t>This TTX is an interactive, discussion-based exercise focusing on impacts to healthcare coalition and healthcare facilities caused by mass casualty events with large numbers of burn patients.</a:t>
            </a:r>
          </a:p>
          <a:p>
            <a:endParaRPr lang="en-US" dirty="0"/>
          </a:p>
        </p:txBody>
      </p:sp>
    </p:spTree>
    <p:extLst>
      <p:ext uri="{BB962C8B-B14F-4D97-AF65-F5344CB8AC3E}">
        <p14:creationId xmlns:p14="http://schemas.microsoft.com/office/powerpoint/2010/main" val="35253232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24531-3A4C-4B3A-977B-21615C7D6715}"/>
              </a:ext>
            </a:extLst>
          </p:cNvPr>
          <p:cNvSpPr>
            <a:spLocks noGrp="1"/>
          </p:cNvSpPr>
          <p:nvPr>
            <p:ph type="title"/>
          </p:nvPr>
        </p:nvSpPr>
        <p:spPr/>
        <p:txBody>
          <a:bodyPr/>
          <a:lstStyle/>
          <a:p>
            <a:r>
              <a:rPr lang="en-US" dirty="0"/>
              <a:t>HPP Program Capabilities Tested</a:t>
            </a:r>
          </a:p>
        </p:txBody>
      </p:sp>
      <p:sp>
        <p:nvSpPr>
          <p:cNvPr id="3" name="Content Placeholder 2">
            <a:extLst>
              <a:ext uri="{FF2B5EF4-FFF2-40B4-BE49-F238E27FC236}">
                <a16:creationId xmlns:a16="http://schemas.microsoft.com/office/drawing/2014/main" id="{A758B933-0FB3-4F36-9014-4D75CAEAE082}"/>
              </a:ext>
            </a:extLst>
          </p:cNvPr>
          <p:cNvSpPr>
            <a:spLocks noGrp="1"/>
          </p:cNvSpPr>
          <p:nvPr>
            <p:ph idx="1"/>
          </p:nvPr>
        </p:nvSpPr>
        <p:spPr>
          <a:xfrm>
            <a:off x="838200" y="1825625"/>
            <a:ext cx="7823662" cy="4351338"/>
          </a:xfrm>
        </p:spPr>
        <p:txBody>
          <a:bodyPr>
            <a:normAutofit/>
          </a:bodyPr>
          <a:lstStyle/>
          <a:p>
            <a:pPr lvl="0"/>
            <a:r>
              <a:rPr lang="en-US" b="1" dirty="0"/>
              <a:t>Capability 2: Health Care and Medical Response Coordination</a:t>
            </a:r>
            <a:endParaRPr lang="en-US" dirty="0"/>
          </a:p>
          <a:p>
            <a:pPr lvl="1"/>
            <a:r>
              <a:rPr lang="en-US" b="1" i="1" dirty="0"/>
              <a:t>Objective 1:</a:t>
            </a:r>
            <a:r>
              <a:rPr lang="en-US" dirty="0"/>
              <a:t> Develop and Coordinate Health Care Organization and Health Care Coalition Response Plans</a:t>
            </a:r>
          </a:p>
          <a:p>
            <a:pPr lvl="0"/>
            <a:r>
              <a:rPr lang="en-US" b="1" dirty="0"/>
              <a:t>Capability 4: Medical Surge</a:t>
            </a:r>
            <a:endParaRPr lang="en-US" dirty="0"/>
          </a:p>
          <a:p>
            <a:pPr lvl="1"/>
            <a:r>
              <a:rPr lang="en-US" b="1" i="1" dirty="0"/>
              <a:t>Objective 1:</a:t>
            </a:r>
            <a:r>
              <a:rPr lang="en-US" b="1" dirty="0"/>
              <a:t> </a:t>
            </a:r>
            <a:r>
              <a:rPr lang="en-US" dirty="0"/>
              <a:t>Plan for a Medical Surge</a:t>
            </a:r>
          </a:p>
          <a:p>
            <a:pPr lvl="1"/>
            <a:r>
              <a:rPr lang="en-US" b="1" i="1" dirty="0"/>
              <a:t>Objective 2:</a:t>
            </a:r>
            <a:r>
              <a:rPr lang="en-US" b="1" dirty="0"/>
              <a:t> </a:t>
            </a:r>
            <a:r>
              <a:rPr lang="en-US" dirty="0"/>
              <a:t>Respond to a Medical Surge</a:t>
            </a:r>
          </a:p>
        </p:txBody>
      </p:sp>
      <p:sp>
        <p:nvSpPr>
          <p:cNvPr id="4" name="TextBox 3">
            <a:extLst>
              <a:ext uri="{FF2B5EF4-FFF2-40B4-BE49-F238E27FC236}">
                <a16:creationId xmlns:a16="http://schemas.microsoft.com/office/drawing/2014/main" id="{C5FA425E-261C-3144-B623-B0E2C056E7BF}"/>
              </a:ext>
            </a:extLst>
          </p:cNvPr>
          <p:cNvSpPr txBox="1"/>
          <p:nvPr/>
        </p:nvSpPr>
        <p:spPr>
          <a:xfrm>
            <a:off x="8811490" y="1263535"/>
            <a:ext cx="3225338" cy="2985433"/>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Add or change based on exercise planning at the HCC level. Adjust width of main text box.</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1185930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BC809-BD48-4755-A76A-8480695F45A4}"/>
              </a:ext>
            </a:extLst>
          </p:cNvPr>
          <p:cNvSpPr>
            <a:spLocks noGrp="1"/>
          </p:cNvSpPr>
          <p:nvPr>
            <p:ph type="title"/>
          </p:nvPr>
        </p:nvSpPr>
        <p:spPr/>
        <p:txBody>
          <a:bodyPr/>
          <a:lstStyle/>
          <a:p>
            <a:r>
              <a:rPr lang="en-US" dirty="0"/>
              <a:t>Exercise Objectives</a:t>
            </a:r>
          </a:p>
        </p:txBody>
      </p:sp>
      <p:sp>
        <p:nvSpPr>
          <p:cNvPr id="3" name="Content Placeholder 2">
            <a:extLst>
              <a:ext uri="{FF2B5EF4-FFF2-40B4-BE49-F238E27FC236}">
                <a16:creationId xmlns:a16="http://schemas.microsoft.com/office/drawing/2014/main" id="{F45EE048-0A4B-4C94-A7F6-FD5E9057569F}"/>
              </a:ext>
            </a:extLst>
          </p:cNvPr>
          <p:cNvSpPr>
            <a:spLocks noGrp="1"/>
          </p:cNvSpPr>
          <p:nvPr>
            <p:ph idx="1"/>
          </p:nvPr>
        </p:nvSpPr>
        <p:spPr>
          <a:xfrm>
            <a:off x="838200" y="1825625"/>
            <a:ext cx="7807036" cy="4351338"/>
          </a:xfrm>
        </p:spPr>
        <p:txBody>
          <a:bodyPr>
            <a:normAutofit/>
          </a:bodyPr>
          <a:lstStyle/>
          <a:p>
            <a:pPr lvl="0"/>
            <a:r>
              <a:rPr lang="en-US" dirty="0"/>
              <a:t>Review existing burn care assets and identify gaps that may occur in a burn mass casualty incident.</a:t>
            </a:r>
          </a:p>
          <a:p>
            <a:pPr lvl="0"/>
            <a:r>
              <a:rPr lang="en-US" dirty="0"/>
              <a:t>Review agency/facility role in a burn mass casualty incident.</a:t>
            </a:r>
          </a:p>
          <a:p>
            <a:pPr lvl="0"/>
            <a:r>
              <a:rPr lang="en-US" dirty="0"/>
              <a:t>Validate assumptions in the HCC Burn Surge Annex.</a:t>
            </a:r>
          </a:p>
          <a:p>
            <a:pPr lvl="0"/>
            <a:r>
              <a:rPr lang="en-US" dirty="0"/>
              <a:t>Identify changes that need to be made in the HCC Burn Surge Annex based on the roles and capabilities of the involved partners.</a:t>
            </a:r>
          </a:p>
          <a:p>
            <a:endParaRPr lang="en-US" dirty="0"/>
          </a:p>
        </p:txBody>
      </p:sp>
      <p:sp>
        <p:nvSpPr>
          <p:cNvPr id="5" name="TextBox 4">
            <a:extLst>
              <a:ext uri="{FF2B5EF4-FFF2-40B4-BE49-F238E27FC236}">
                <a16:creationId xmlns:a16="http://schemas.microsoft.com/office/drawing/2014/main" id="{94C40DF5-C9B2-FE49-B380-9FAF8A2EBA32}"/>
              </a:ext>
            </a:extLst>
          </p:cNvPr>
          <p:cNvSpPr txBox="1"/>
          <p:nvPr/>
        </p:nvSpPr>
        <p:spPr>
          <a:xfrm>
            <a:off x="8811490" y="1263535"/>
            <a:ext cx="3225338" cy="3354765"/>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Other objectives identified by the Exercise Planning Team. Adjust width of main text box.</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1918983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E06D5-475C-44C2-A10E-7E37B5D094FB}"/>
              </a:ext>
            </a:extLst>
          </p:cNvPr>
          <p:cNvSpPr>
            <a:spLocks noGrp="1"/>
          </p:cNvSpPr>
          <p:nvPr>
            <p:ph type="title"/>
          </p:nvPr>
        </p:nvSpPr>
        <p:spPr/>
        <p:txBody>
          <a:bodyPr/>
          <a:lstStyle/>
          <a:p>
            <a:r>
              <a:rPr lang="en-US" dirty="0"/>
              <a:t>Guidelines</a:t>
            </a:r>
          </a:p>
        </p:txBody>
      </p:sp>
      <p:sp>
        <p:nvSpPr>
          <p:cNvPr id="3" name="Content Placeholder 2">
            <a:extLst>
              <a:ext uri="{FF2B5EF4-FFF2-40B4-BE49-F238E27FC236}">
                <a16:creationId xmlns:a16="http://schemas.microsoft.com/office/drawing/2014/main" id="{66042A57-8914-4E12-A9A0-A3B297AA1704}"/>
              </a:ext>
            </a:extLst>
          </p:cNvPr>
          <p:cNvSpPr>
            <a:spLocks noGrp="1"/>
          </p:cNvSpPr>
          <p:nvPr>
            <p:ph idx="1"/>
          </p:nvPr>
        </p:nvSpPr>
        <p:spPr>
          <a:xfrm>
            <a:off x="838200" y="1385455"/>
            <a:ext cx="10515600" cy="4791508"/>
          </a:xfrm>
        </p:spPr>
        <p:txBody>
          <a:bodyPr>
            <a:normAutofit fontScale="85000" lnSpcReduction="10000"/>
          </a:bodyPr>
          <a:lstStyle/>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panose="020B0604020202020204" pitchFamily="34" charset="0"/>
                <a:cs typeface="Arial" panose="020B0604020202020204" pitchFamily="34" charset="0"/>
              </a:rPr>
              <a:t>Open, low-stress, no-fault discussion environment.</a:t>
            </a:r>
          </a:p>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panose="020B0604020202020204" pitchFamily="34" charset="0"/>
                <a:cs typeface="Arial" panose="020B0604020202020204" pitchFamily="34" charset="0"/>
              </a:rPr>
              <a:t>Comments will be non-attributable.</a:t>
            </a:r>
          </a:p>
          <a:p>
            <a:pPr marL="233363" lvl="0" indent="-233363" eaLnBrk="0" fontAlgn="base" hangingPunct="0">
              <a:lnSpc>
                <a:spcPct val="100000"/>
              </a:lnSpc>
              <a:spcBef>
                <a:spcPct val="60000"/>
              </a:spcBef>
              <a:spcAft>
                <a:spcPct val="0"/>
              </a:spcAft>
              <a:buFont typeface="Wingdings" pitchFamily="2" charset="2"/>
              <a:buChar char="§"/>
            </a:pPr>
            <a:r>
              <a:rPr lang="en-US" sz="2200" dirty="0">
                <a:latin typeface="Arial" panose="020B0604020202020204" pitchFamily="34" charset="0"/>
                <a:cs typeface="Arial" panose="020B0604020202020204" pitchFamily="34" charset="0"/>
              </a:rPr>
              <a:t>Be professional and respect other’s opinions based on their knowledge. </a:t>
            </a:r>
            <a:endParaRPr lang="en-US" sz="2200" kern="0" dirty="0">
              <a:solidFill>
                <a:srgbClr val="000000"/>
              </a:solidFill>
              <a:latin typeface="Arial" panose="020B0604020202020204" pitchFamily="34" charset="0"/>
              <a:cs typeface="Arial" panose="020B0604020202020204" pitchFamily="34" charset="0"/>
            </a:endParaRPr>
          </a:p>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panose="020B0604020202020204" pitchFamily="34" charset="0"/>
                <a:cs typeface="Arial" panose="020B0604020202020204" pitchFamily="34" charset="0"/>
              </a:rPr>
              <a:t>Responses should be based on knowledge of current plans and capabilities. </a:t>
            </a:r>
          </a:p>
          <a:p>
            <a:pPr marL="690563" lvl="1" indent="-233363" eaLnBrk="0" fontAlgn="base" hangingPunct="0">
              <a:lnSpc>
                <a:spcPct val="100000"/>
              </a:lnSpc>
              <a:spcBef>
                <a:spcPct val="60000"/>
              </a:spcBef>
              <a:spcAft>
                <a:spcPct val="0"/>
              </a:spcAft>
              <a:buFont typeface="Wingdings" pitchFamily="2" charset="2"/>
              <a:buChar char="§"/>
            </a:pPr>
            <a:r>
              <a:rPr lang="en-US" sz="1800" kern="0" dirty="0">
                <a:solidFill>
                  <a:srgbClr val="000000"/>
                </a:solidFill>
                <a:latin typeface="Arial" panose="020B0604020202020204" pitchFamily="34" charset="0"/>
                <a:cs typeface="Arial" panose="020B0604020202020204" pitchFamily="34" charset="0"/>
              </a:rPr>
              <a:t>You do not have to have all the answers.</a:t>
            </a:r>
          </a:p>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panose="020B0604020202020204" pitchFamily="34" charset="0"/>
                <a:cs typeface="Arial" panose="020B0604020202020204" pitchFamily="34" charset="0"/>
              </a:rPr>
              <a:t>Decisions are not precedent setting.</a:t>
            </a:r>
          </a:p>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panose="020B0604020202020204" pitchFamily="34" charset="0"/>
                <a:cs typeface="Arial" panose="020B0604020202020204" pitchFamily="34" charset="0"/>
              </a:rPr>
              <a:t>Problem-solving efforts should be the focus – more questions than answers may be generated.</a:t>
            </a:r>
          </a:p>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panose="020B0604020202020204" pitchFamily="34" charset="0"/>
                <a:cs typeface="Arial" panose="020B0604020202020204" pitchFamily="34" charset="0"/>
              </a:rPr>
              <a:t>The situation updates, written material, and resources provided are the basis for discussion.</a:t>
            </a:r>
          </a:p>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panose="020B0604020202020204" pitchFamily="34" charset="0"/>
                <a:cs typeface="Arial" panose="020B0604020202020204" pitchFamily="34" charset="0"/>
              </a:rPr>
              <a:t>Participants are encouraged to use the </a:t>
            </a:r>
            <a:r>
              <a:rPr lang="en-US" sz="2200" kern="0" dirty="0" err="1">
                <a:solidFill>
                  <a:srgbClr val="000000"/>
                </a:solidFill>
                <a:latin typeface="Arial" panose="020B0604020202020204" pitchFamily="34" charset="0"/>
                <a:cs typeface="Arial" panose="020B0604020202020204" pitchFamily="34" charset="0"/>
              </a:rPr>
              <a:t>SitMan</a:t>
            </a:r>
            <a:r>
              <a:rPr lang="en-US" sz="2200" kern="0" dirty="0">
                <a:solidFill>
                  <a:srgbClr val="000000"/>
                </a:solidFill>
                <a:latin typeface="Arial" panose="020B0604020202020204" pitchFamily="34" charset="0"/>
                <a:cs typeface="Arial" panose="020B0604020202020204" pitchFamily="34" charset="0"/>
              </a:rPr>
              <a:t> as a reference and to fill out the Participant Feedback Form as you go; feedback is welcome!</a:t>
            </a:r>
          </a:p>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panose="020B0604020202020204" pitchFamily="34" charset="0"/>
                <a:cs typeface="Arial" panose="020B0604020202020204" pitchFamily="34" charset="0"/>
              </a:rPr>
              <a:t>Use notes pages available in the </a:t>
            </a:r>
            <a:r>
              <a:rPr lang="en-US" sz="2200" kern="0" dirty="0" err="1">
                <a:solidFill>
                  <a:srgbClr val="000000"/>
                </a:solidFill>
                <a:latin typeface="Arial" panose="020B0604020202020204" pitchFamily="34" charset="0"/>
                <a:cs typeface="Arial" panose="020B0604020202020204" pitchFamily="34" charset="0"/>
              </a:rPr>
              <a:t>SitMan</a:t>
            </a:r>
            <a:r>
              <a:rPr lang="en-US" sz="2200" kern="0" dirty="0">
                <a:solidFill>
                  <a:srgbClr val="000000"/>
                </a:solidFill>
                <a:latin typeface="Arial" panose="020B0604020202020204" pitchFamily="34" charset="0"/>
                <a:cs typeface="Arial" panose="020B0604020202020204" pitchFamily="34" charset="0"/>
              </a:rPr>
              <a:t>.</a:t>
            </a:r>
          </a:p>
          <a:p>
            <a:endParaRPr lang="en-US" dirty="0"/>
          </a:p>
        </p:txBody>
      </p:sp>
    </p:spTree>
    <p:extLst>
      <p:ext uri="{BB962C8B-B14F-4D97-AF65-F5344CB8AC3E}">
        <p14:creationId xmlns:p14="http://schemas.microsoft.com/office/powerpoint/2010/main" val="3034935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7D42F-1710-40DE-BDBF-0354092D8E5E}"/>
              </a:ext>
            </a:extLst>
          </p:cNvPr>
          <p:cNvSpPr>
            <a:spLocks noGrp="1"/>
          </p:cNvSpPr>
          <p:nvPr>
            <p:ph type="title"/>
          </p:nvPr>
        </p:nvSpPr>
        <p:spPr/>
        <p:txBody>
          <a:bodyPr/>
          <a:lstStyle/>
          <a:p>
            <a:r>
              <a:rPr lang="en-US" dirty="0"/>
              <a:t>Assumptions and Artificialities</a:t>
            </a:r>
          </a:p>
        </p:txBody>
      </p:sp>
      <p:sp>
        <p:nvSpPr>
          <p:cNvPr id="3" name="Content Placeholder 2">
            <a:extLst>
              <a:ext uri="{FF2B5EF4-FFF2-40B4-BE49-F238E27FC236}">
                <a16:creationId xmlns:a16="http://schemas.microsoft.com/office/drawing/2014/main" id="{25433A89-090F-447A-9EE5-58C9DF2DF620}"/>
              </a:ext>
            </a:extLst>
          </p:cNvPr>
          <p:cNvSpPr>
            <a:spLocks noGrp="1"/>
          </p:cNvSpPr>
          <p:nvPr>
            <p:ph idx="1"/>
          </p:nvPr>
        </p:nvSpPr>
        <p:spPr/>
        <p:txBody>
          <a:bodyPr>
            <a:normAutofit/>
          </a:bodyPr>
          <a:lstStyle/>
          <a:p>
            <a:pPr marL="233363" lvl="0" indent="-233363" eaLnBrk="0" fontAlgn="base" hangingPunct="0">
              <a:lnSpc>
                <a:spcPct val="100000"/>
              </a:lnSpc>
              <a:spcBef>
                <a:spcPct val="60000"/>
              </a:spcBef>
              <a:spcAft>
                <a:spcPct val="0"/>
              </a:spcAft>
              <a:buNone/>
            </a:pPr>
            <a:r>
              <a:rPr lang="en-US" sz="2200" kern="0" dirty="0">
                <a:solidFill>
                  <a:srgbClr val="000000"/>
                </a:solidFill>
                <a:latin typeface="Arial"/>
              </a:rPr>
              <a:t>During this exercise, the following apply:</a:t>
            </a:r>
          </a:p>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a:rPr>
              <a:t>The scenario for this exercise is artificial, however, it is plausible, and events occur as they are presented.</a:t>
            </a:r>
          </a:p>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a:rPr>
              <a:t>There are neither “hidden agendas” nor any “trick questions.”</a:t>
            </a:r>
          </a:p>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a:rPr>
              <a:t>All players receive information at the same time.</a:t>
            </a:r>
          </a:p>
          <a:p>
            <a:pPr marL="233363" lvl="0" indent="-233363" eaLnBrk="0" fontAlgn="base" hangingPunct="0">
              <a:lnSpc>
                <a:spcPct val="100000"/>
              </a:lnSpc>
              <a:spcBef>
                <a:spcPct val="60000"/>
              </a:spcBef>
              <a:spcAft>
                <a:spcPct val="0"/>
              </a:spcAft>
              <a:buFont typeface="Wingdings" pitchFamily="2" charset="2"/>
              <a:buChar char="§"/>
            </a:pPr>
            <a:r>
              <a:rPr lang="en-US" sz="2200" kern="0" dirty="0">
                <a:solidFill>
                  <a:srgbClr val="000000"/>
                </a:solidFill>
                <a:latin typeface="Arial"/>
              </a:rPr>
              <a:t>Assume cooperation and support from other responders, agencies, and organizational entities.</a:t>
            </a:r>
          </a:p>
          <a:p>
            <a:endParaRPr lang="en-US" dirty="0"/>
          </a:p>
        </p:txBody>
      </p:sp>
    </p:spTree>
    <p:extLst>
      <p:ext uri="{BB962C8B-B14F-4D97-AF65-F5344CB8AC3E}">
        <p14:creationId xmlns:p14="http://schemas.microsoft.com/office/powerpoint/2010/main" val="493581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Photo of healthcare workers checking supplies">
            <a:extLst>
              <a:ext uri="{FF2B5EF4-FFF2-40B4-BE49-F238E27FC236}">
                <a16:creationId xmlns:a16="http://schemas.microsoft.com/office/drawing/2014/main" id="{29F5F81F-E69C-45A0-A52F-9F32987E6D91}"/>
              </a:ext>
            </a:extLst>
          </p:cNvPr>
          <p:cNvPicPr>
            <a:picLocks noChangeAspect="1"/>
          </p:cNvPicPr>
          <p:nvPr/>
        </p:nvPicPr>
        <p:blipFill rotWithShape="1">
          <a:blip r:embed="rId3">
            <a:alphaModFix/>
          </a:blip>
          <a:srcRect l="25877"/>
          <a:stretch/>
        </p:blipFill>
        <p:spPr>
          <a:xfrm>
            <a:off x="5797543" y="10"/>
            <a:ext cx="6394152" cy="6857990"/>
          </a:xfrm>
          <a:prstGeom prst="rect">
            <a:avLst/>
          </a:prstGeom>
        </p:spPr>
      </p:pic>
      <p:pic>
        <p:nvPicPr>
          <p:cNvPr id="22" name="Picture 11">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E63C9A68-D183-482A-AE84-5EC5B1B03A21}"/>
              </a:ext>
            </a:extLst>
          </p:cNvPr>
          <p:cNvSpPr>
            <a:spLocks noGrp="1"/>
          </p:cNvSpPr>
          <p:nvPr>
            <p:ph type="title"/>
          </p:nvPr>
        </p:nvSpPr>
        <p:spPr>
          <a:xfrm>
            <a:off x="496954" y="436419"/>
            <a:ext cx="4803636" cy="1311664"/>
          </a:xfrm>
        </p:spPr>
        <p:txBody>
          <a:bodyPr>
            <a:normAutofit/>
          </a:bodyPr>
          <a:lstStyle/>
          <a:p>
            <a:r>
              <a:rPr lang="en-US" dirty="0">
                <a:solidFill>
                  <a:srgbClr val="000000"/>
                </a:solidFill>
              </a:rPr>
              <a:t>Module 1</a:t>
            </a:r>
          </a:p>
        </p:txBody>
      </p:sp>
      <p:sp>
        <p:nvSpPr>
          <p:cNvPr id="3" name="Content Placeholder 2">
            <a:extLst>
              <a:ext uri="{FF2B5EF4-FFF2-40B4-BE49-F238E27FC236}">
                <a16:creationId xmlns:a16="http://schemas.microsoft.com/office/drawing/2014/main" id="{443AB813-D771-4D0B-A98F-349306901A74}"/>
              </a:ext>
            </a:extLst>
          </p:cNvPr>
          <p:cNvSpPr>
            <a:spLocks noGrp="1"/>
          </p:cNvSpPr>
          <p:nvPr>
            <p:ph idx="1"/>
          </p:nvPr>
        </p:nvSpPr>
        <p:spPr>
          <a:xfrm>
            <a:off x="373487" y="1584101"/>
            <a:ext cx="5423751" cy="4837480"/>
          </a:xfrm>
        </p:spPr>
        <p:txBody>
          <a:bodyPr anchor="ctr">
            <a:normAutofit/>
          </a:bodyPr>
          <a:lstStyle/>
          <a:p>
            <a:pPr marL="0" indent="0">
              <a:buNone/>
            </a:pPr>
            <a:r>
              <a:rPr lang="en-US" sz="2000" b="1" dirty="0">
                <a:solidFill>
                  <a:srgbClr val="000000"/>
                </a:solidFill>
              </a:rPr>
              <a:t>Monday afternoon, May 10, 3:00 pm</a:t>
            </a:r>
          </a:p>
          <a:p>
            <a:r>
              <a:rPr lang="en-US" sz="2000" dirty="0">
                <a:solidFill>
                  <a:srgbClr val="000000"/>
                </a:solidFill>
              </a:rPr>
              <a:t>Your hospital is at normal staffing and supply levels. Your hospital is at your average daily occupancy. </a:t>
            </a:r>
          </a:p>
          <a:p>
            <a:r>
              <a:rPr lang="en-US" sz="2000" dirty="0">
                <a:solidFill>
                  <a:srgbClr val="000000"/>
                </a:solidFill>
              </a:rPr>
              <a:t>Notification </a:t>
            </a:r>
            <a:r>
              <a:rPr lang="en-US" sz="2000" dirty="0"/>
              <a:t>from EMS of large fire at your community/ convention center. </a:t>
            </a:r>
          </a:p>
          <a:p>
            <a:r>
              <a:rPr lang="en-US" sz="2000" dirty="0">
                <a:solidFill>
                  <a:srgbClr val="000000"/>
                </a:solidFill>
              </a:rPr>
              <a:t>Up to 4,000 attendees. </a:t>
            </a:r>
            <a:r>
              <a:rPr lang="en-US" sz="2000" dirty="0">
                <a:solidFill>
                  <a:srgbClr val="000000"/>
                </a:solidFill>
                <a:highlight>
                  <a:srgbClr val="FFFF00"/>
                </a:highlight>
              </a:rPr>
              <a:t>(Note: small / rural coalitions may adjust this number down to 100-200 depending on appropriate scale)</a:t>
            </a:r>
          </a:p>
          <a:p>
            <a:r>
              <a:rPr lang="en-US" sz="2000" dirty="0">
                <a:solidFill>
                  <a:srgbClr val="000000"/>
                </a:solidFill>
              </a:rPr>
              <a:t>Hundreds of people have been injured, including burns, smoke inhalation, and minor and major traumas.</a:t>
            </a:r>
          </a:p>
          <a:p>
            <a:r>
              <a:rPr lang="en-US" sz="2000" dirty="0">
                <a:solidFill>
                  <a:srgbClr val="000000"/>
                </a:solidFill>
              </a:rPr>
              <a:t> The first wave of patients is expected in 15 minutes.</a:t>
            </a:r>
          </a:p>
        </p:txBody>
      </p:sp>
    </p:spTree>
    <p:extLst>
      <p:ext uri="{BB962C8B-B14F-4D97-AF65-F5344CB8AC3E}">
        <p14:creationId xmlns:p14="http://schemas.microsoft.com/office/powerpoint/2010/main" val="494377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C96B2-4330-4134-A613-B1C6270E9693}"/>
              </a:ext>
            </a:extLst>
          </p:cNvPr>
          <p:cNvSpPr>
            <a:spLocks noGrp="1"/>
          </p:cNvSpPr>
          <p:nvPr>
            <p:ph type="title"/>
          </p:nvPr>
        </p:nvSpPr>
        <p:spPr>
          <a:xfrm>
            <a:off x="838200" y="114754"/>
            <a:ext cx="10515600" cy="777875"/>
          </a:xfrm>
        </p:spPr>
        <p:txBody>
          <a:bodyPr>
            <a:normAutofit/>
          </a:bodyPr>
          <a:lstStyle/>
          <a:p>
            <a:r>
              <a:rPr lang="en-US" dirty="0"/>
              <a:t>Module 1 Discussion Questions</a:t>
            </a:r>
          </a:p>
        </p:txBody>
      </p:sp>
      <p:sp>
        <p:nvSpPr>
          <p:cNvPr id="3" name="Content Placeholder 2">
            <a:extLst>
              <a:ext uri="{FF2B5EF4-FFF2-40B4-BE49-F238E27FC236}">
                <a16:creationId xmlns:a16="http://schemas.microsoft.com/office/drawing/2014/main" id="{F681272D-F4EE-4578-B8EF-EB9E89162B6E}"/>
              </a:ext>
            </a:extLst>
          </p:cNvPr>
          <p:cNvSpPr>
            <a:spLocks noGrp="1"/>
          </p:cNvSpPr>
          <p:nvPr>
            <p:ph idx="1"/>
          </p:nvPr>
        </p:nvSpPr>
        <p:spPr>
          <a:xfrm>
            <a:off x="838200" y="892628"/>
            <a:ext cx="10515600" cy="5850617"/>
          </a:xfrm>
        </p:spPr>
        <p:txBody>
          <a:bodyPr>
            <a:normAutofit/>
          </a:bodyPr>
          <a:lstStyle/>
          <a:p>
            <a:pPr marL="514350" lvl="0" indent="-514350">
              <a:buFont typeface="+mj-lt"/>
              <a:buAutoNum type="arabicPeriod"/>
            </a:pPr>
            <a:endParaRPr lang="en-US" dirty="0"/>
          </a:p>
          <a:p>
            <a:pPr marL="514350" lvl="0" indent="-514350">
              <a:buFont typeface="+mj-lt"/>
              <a:buAutoNum type="arabicPeriod"/>
            </a:pPr>
            <a:r>
              <a:rPr lang="en-US" dirty="0"/>
              <a:t>What is the EMS plan for local distribution of burn casualties? Which patients go to which hospitals if there are multiple potential receiving hospitals? What role does your facility play in a burn mass casualty?</a:t>
            </a:r>
          </a:p>
          <a:p>
            <a:pPr marL="514350" lvl="0" indent="-514350">
              <a:buFont typeface="+mj-lt"/>
              <a:buAutoNum type="arabicPeriod"/>
            </a:pPr>
            <a:r>
              <a:rPr lang="en-US" dirty="0"/>
              <a:t>What are your initial actions upon notification of this incident? What do you need to do to activate your disaster plan? Do you have a burn surge plan? If yes, how is it activated?</a:t>
            </a:r>
          </a:p>
          <a:p>
            <a:pPr marL="514350" lvl="0" indent="-514350">
              <a:buFont typeface="+mj-lt"/>
              <a:buAutoNum type="arabicPeriod"/>
            </a:pPr>
            <a:r>
              <a:rPr lang="en-US" dirty="0"/>
              <a:t>How could your facility access real-time expert assistance via consultation with a Burn Center Physician, either through a nearby Burn Center or through a state or regional Burn Coordination Center, Medical Operations Coordination Center, etc.? Are the other hospitals in the area using the same resources?</a:t>
            </a:r>
          </a:p>
          <a:p>
            <a:endParaRPr lang="en-US" dirty="0"/>
          </a:p>
        </p:txBody>
      </p:sp>
    </p:spTree>
    <p:extLst>
      <p:ext uri="{BB962C8B-B14F-4D97-AF65-F5344CB8AC3E}">
        <p14:creationId xmlns:p14="http://schemas.microsoft.com/office/powerpoint/2010/main" val="900676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C96B2-4330-4134-A613-B1C6270E9693}"/>
              </a:ext>
            </a:extLst>
          </p:cNvPr>
          <p:cNvSpPr>
            <a:spLocks noGrp="1"/>
          </p:cNvSpPr>
          <p:nvPr>
            <p:ph type="title"/>
          </p:nvPr>
        </p:nvSpPr>
        <p:spPr>
          <a:xfrm>
            <a:off x="838200" y="114754"/>
            <a:ext cx="10515600" cy="777875"/>
          </a:xfrm>
        </p:spPr>
        <p:txBody>
          <a:bodyPr>
            <a:normAutofit/>
          </a:bodyPr>
          <a:lstStyle/>
          <a:p>
            <a:r>
              <a:rPr lang="en-US" dirty="0"/>
              <a:t>Module 1 Discussion Questions (continued)</a:t>
            </a:r>
          </a:p>
        </p:txBody>
      </p:sp>
      <p:sp>
        <p:nvSpPr>
          <p:cNvPr id="3" name="Content Placeholder 2">
            <a:extLst>
              <a:ext uri="{FF2B5EF4-FFF2-40B4-BE49-F238E27FC236}">
                <a16:creationId xmlns:a16="http://schemas.microsoft.com/office/drawing/2014/main" id="{F681272D-F4EE-4578-B8EF-EB9E89162B6E}"/>
              </a:ext>
            </a:extLst>
          </p:cNvPr>
          <p:cNvSpPr>
            <a:spLocks noGrp="1"/>
          </p:cNvSpPr>
          <p:nvPr>
            <p:ph idx="1"/>
          </p:nvPr>
        </p:nvSpPr>
        <p:spPr>
          <a:xfrm>
            <a:off x="838200" y="892628"/>
            <a:ext cx="10515600" cy="5850617"/>
          </a:xfrm>
        </p:spPr>
        <p:txBody>
          <a:bodyPr>
            <a:normAutofit/>
          </a:bodyPr>
          <a:lstStyle/>
          <a:p>
            <a:pPr marL="514350" lvl="0" indent="-514350">
              <a:buFont typeface="+mj-lt"/>
              <a:buAutoNum type="arabicPeriod"/>
            </a:pPr>
            <a:endParaRPr lang="en-US" dirty="0"/>
          </a:p>
          <a:p>
            <a:pPr marL="514350" lvl="0" indent="-514350">
              <a:buFont typeface="+mj-lt"/>
              <a:buAutoNum type="arabicPeriod" startAt="4"/>
            </a:pPr>
            <a:r>
              <a:rPr lang="en-US" dirty="0"/>
              <a:t>Does your facility have telehealth / telemedicine agreements with a Burn Center or trauma center (if there is no regional burn center) for additional assistance?</a:t>
            </a:r>
          </a:p>
          <a:p>
            <a:pPr marL="514350" lvl="0" indent="-514350">
              <a:buFont typeface="+mj-lt"/>
              <a:buAutoNum type="arabicPeriod" startAt="4"/>
            </a:pPr>
            <a:r>
              <a:rPr lang="en-US" dirty="0"/>
              <a:t>Does your facility have Burn Triage cards or other quick reference resources?</a:t>
            </a:r>
          </a:p>
          <a:p>
            <a:pPr marL="514350" lvl="0" indent="-514350">
              <a:buFont typeface="+mj-lt"/>
              <a:buAutoNum type="arabicPeriod" startAt="4"/>
            </a:pPr>
            <a:r>
              <a:rPr lang="en-US" dirty="0"/>
              <a:t>How many burn patients is your facility prepared to handle?</a:t>
            </a:r>
          </a:p>
          <a:p>
            <a:pPr marL="914400" lvl="1" indent="-457200">
              <a:buFont typeface="+mj-lt"/>
              <a:buAutoNum type="alphaLcPeriod"/>
            </a:pPr>
            <a:r>
              <a:rPr lang="en-US" dirty="0"/>
              <a:t>Do you provide burn inpatient care?</a:t>
            </a:r>
          </a:p>
          <a:p>
            <a:pPr marL="914400" lvl="1" indent="-457200">
              <a:buFont typeface="+mj-lt"/>
              <a:buAutoNum type="alphaLcPeriod"/>
            </a:pPr>
            <a:r>
              <a:rPr lang="en-US" dirty="0"/>
              <a:t>What supplies do you have on-hand to manage burn patients?</a:t>
            </a:r>
          </a:p>
          <a:p>
            <a:pPr marL="914400" lvl="1" indent="-457200">
              <a:buFont typeface="+mj-lt"/>
              <a:buAutoNum type="alphaLcPeriod"/>
            </a:pPr>
            <a:r>
              <a:rPr lang="en-US" dirty="0"/>
              <a:t>What staff do you have on-hand to manage a surge of burn patients?</a:t>
            </a:r>
          </a:p>
          <a:p>
            <a:pPr marL="914400" lvl="1" indent="-457200">
              <a:buFont typeface="+mj-lt"/>
              <a:buAutoNum type="alphaLcPeriod"/>
            </a:pPr>
            <a:r>
              <a:rPr lang="en-US" dirty="0"/>
              <a:t>What burn care training does your hospital emergency department and inpatient staff have?</a:t>
            </a:r>
          </a:p>
          <a:p>
            <a:pPr marL="914400" lvl="1" indent="-457200">
              <a:buFont typeface="+mj-lt"/>
              <a:buAutoNum type="alphaLcPeriod"/>
            </a:pPr>
            <a:r>
              <a:rPr lang="en-US" dirty="0"/>
              <a:t>Do you have a plan to provide just-in-time burn care training?</a:t>
            </a:r>
          </a:p>
          <a:p>
            <a:endParaRPr lang="en-US" dirty="0"/>
          </a:p>
        </p:txBody>
      </p:sp>
    </p:spTree>
    <p:extLst>
      <p:ext uri="{BB962C8B-B14F-4D97-AF65-F5344CB8AC3E}">
        <p14:creationId xmlns:p14="http://schemas.microsoft.com/office/powerpoint/2010/main" val="25943044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C96B2-4330-4134-A613-B1C6270E9693}"/>
              </a:ext>
            </a:extLst>
          </p:cNvPr>
          <p:cNvSpPr>
            <a:spLocks noGrp="1"/>
          </p:cNvSpPr>
          <p:nvPr>
            <p:ph type="title"/>
          </p:nvPr>
        </p:nvSpPr>
        <p:spPr>
          <a:xfrm>
            <a:off x="838200" y="114754"/>
            <a:ext cx="10515600" cy="777875"/>
          </a:xfrm>
        </p:spPr>
        <p:txBody>
          <a:bodyPr/>
          <a:lstStyle/>
          <a:p>
            <a:r>
              <a:rPr lang="en-US" dirty="0"/>
              <a:t>Module 1 Discussion Questions (continued)</a:t>
            </a:r>
          </a:p>
        </p:txBody>
      </p:sp>
      <p:sp>
        <p:nvSpPr>
          <p:cNvPr id="3" name="Content Placeholder 2">
            <a:extLst>
              <a:ext uri="{FF2B5EF4-FFF2-40B4-BE49-F238E27FC236}">
                <a16:creationId xmlns:a16="http://schemas.microsoft.com/office/drawing/2014/main" id="{F681272D-F4EE-4578-B8EF-EB9E89162B6E}"/>
              </a:ext>
            </a:extLst>
          </p:cNvPr>
          <p:cNvSpPr>
            <a:spLocks noGrp="1"/>
          </p:cNvSpPr>
          <p:nvPr>
            <p:ph idx="1"/>
          </p:nvPr>
        </p:nvSpPr>
        <p:spPr>
          <a:xfrm>
            <a:off x="838200" y="892628"/>
            <a:ext cx="10515600" cy="5850617"/>
          </a:xfrm>
        </p:spPr>
        <p:txBody>
          <a:bodyPr>
            <a:normAutofit/>
          </a:bodyPr>
          <a:lstStyle/>
          <a:p>
            <a:pPr marL="514350" indent="-514350">
              <a:buFont typeface="+mj-lt"/>
              <a:buAutoNum type="arabicPeriod" startAt="7"/>
            </a:pPr>
            <a:r>
              <a:rPr lang="en-US" dirty="0"/>
              <a:t>What changes to your facility disaster plan are needed to accommodate a burn surge?</a:t>
            </a:r>
          </a:p>
          <a:p>
            <a:pPr marL="514350" indent="-514350">
              <a:buFont typeface="+mj-lt"/>
              <a:buAutoNum type="arabicPeriod" startAt="7"/>
            </a:pPr>
            <a:r>
              <a:rPr lang="en-US" dirty="0"/>
              <a:t>In the event that your facility’s burn capacity is exceeded, or you do not provide burn services, how would you address referring these cases to a larger and/or burn specialty hospital?</a:t>
            </a:r>
          </a:p>
          <a:p>
            <a:pPr marL="914400" lvl="1" indent="-457200">
              <a:buFont typeface="+mj-lt"/>
              <a:buAutoNum type="alphaLcPeriod"/>
            </a:pPr>
            <a:r>
              <a:rPr lang="en-US" dirty="0"/>
              <a:t>What is the current referral process for a critically ill patient and how would this change in this incident?</a:t>
            </a:r>
          </a:p>
          <a:p>
            <a:pPr marL="914400" lvl="1" indent="-457200">
              <a:buFont typeface="+mj-lt"/>
              <a:buAutoNum type="alphaLcPeriod"/>
            </a:pPr>
            <a:r>
              <a:rPr lang="en-US" dirty="0"/>
              <a:t>How would you prioritize/triage multiple burn referrals </a:t>
            </a:r>
            <a:r>
              <a:rPr lang="en-US" i="1" dirty="0"/>
              <a:t>from</a:t>
            </a:r>
            <a:r>
              <a:rPr lang="en-US" dirty="0"/>
              <a:t> your facility?</a:t>
            </a:r>
          </a:p>
          <a:p>
            <a:pPr marL="914400" lvl="1" indent="-457200">
              <a:buFont typeface="+mj-lt"/>
              <a:buAutoNum type="alphaLcPeriod"/>
            </a:pPr>
            <a:r>
              <a:rPr lang="en-US" dirty="0"/>
              <a:t>Does your facility have written agreements with burn referral centers to expedite patient transfer?</a:t>
            </a:r>
          </a:p>
          <a:p>
            <a:pPr marL="914400" lvl="1" indent="-457200">
              <a:buFont typeface="+mj-lt"/>
              <a:buAutoNum type="alphaLcPeriod"/>
            </a:pPr>
            <a:r>
              <a:rPr lang="en-US" dirty="0"/>
              <a:t>What patient transportation resources would you need?</a:t>
            </a:r>
          </a:p>
          <a:p>
            <a:endParaRPr lang="en-US" dirty="0"/>
          </a:p>
        </p:txBody>
      </p:sp>
    </p:spTree>
    <p:extLst>
      <p:ext uri="{BB962C8B-B14F-4D97-AF65-F5344CB8AC3E}">
        <p14:creationId xmlns:p14="http://schemas.microsoft.com/office/powerpoint/2010/main" val="2120870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6857E-AD55-47CA-856A-A2DAAAB68A9F}"/>
              </a:ext>
            </a:extLst>
          </p:cNvPr>
          <p:cNvSpPr>
            <a:spLocks noGrp="1"/>
          </p:cNvSpPr>
          <p:nvPr>
            <p:ph type="title"/>
          </p:nvPr>
        </p:nvSpPr>
        <p:spPr>
          <a:xfrm>
            <a:off x="1136428" y="627564"/>
            <a:ext cx="7474172" cy="1325563"/>
          </a:xfrm>
        </p:spPr>
        <p:txBody>
          <a:bodyPr>
            <a:normAutofit/>
          </a:bodyPr>
          <a:lstStyle/>
          <a:p>
            <a:r>
              <a:rPr lang="en-US" dirty="0"/>
              <a:t>Module 1 Report Out</a:t>
            </a:r>
          </a:p>
        </p:txBody>
      </p:sp>
      <p:sp>
        <p:nvSpPr>
          <p:cNvPr id="3" name="Content Placeholder 2">
            <a:extLst>
              <a:ext uri="{FF2B5EF4-FFF2-40B4-BE49-F238E27FC236}">
                <a16:creationId xmlns:a16="http://schemas.microsoft.com/office/drawing/2014/main" id="{B2B9BAB6-A36C-4F44-8C8D-38C77868454C}"/>
              </a:ext>
            </a:extLst>
          </p:cNvPr>
          <p:cNvSpPr>
            <a:spLocks noGrp="1"/>
          </p:cNvSpPr>
          <p:nvPr>
            <p:ph idx="1"/>
          </p:nvPr>
        </p:nvSpPr>
        <p:spPr>
          <a:xfrm>
            <a:off x="1136429" y="2278173"/>
            <a:ext cx="6467867" cy="3450613"/>
          </a:xfrm>
        </p:spPr>
        <p:txBody>
          <a:bodyPr anchor="ctr">
            <a:normAutofit/>
          </a:bodyPr>
          <a:lstStyle/>
          <a:p>
            <a:r>
              <a:rPr lang="en-US" sz="2400"/>
              <a:t>Each table provide top 3 lessons, due outs, action items.</a:t>
            </a:r>
          </a:p>
          <a:p>
            <a:r>
              <a:rPr lang="en-US" sz="2400"/>
              <a:t>Provide the rest of your notes to the exercise facilitator.</a:t>
            </a:r>
          </a:p>
          <a:p>
            <a:r>
              <a:rPr lang="en-US" sz="2400"/>
              <a:t>Please select a team scribe with legible handwriting.</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A9F8EFA-66B0-439D-9D54-528FCA24352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1868" y="2857501"/>
            <a:ext cx="1267236" cy="1142998"/>
          </a:xfrm>
          <a:prstGeom prst="rect">
            <a:avLst/>
          </a:prstGeom>
        </p:spPr>
      </p:pic>
    </p:spTree>
    <p:extLst>
      <p:ext uri="{BB962C8B-B14F-4D97-AF65-F5344CB8AC3E}">
        <p14:creationId xmlns:p14="http://schemas.microsoft.com/office/powerpoint/2010/main" val="2290403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Photo of healthcare workers working on a patient">
            <a:extLst>
              <a:ext uri="{FF2B5EF4-FFF2-40B4-BE49-F238E27FC236}">
                <a16:creationId xmlns:a16="http://schemas.microsoft.com/office/drawing/2014/main" id="{971B89A2-0AEF-46FE-99A5-B09911665ED0}"/>
              </a:ext>
            </a:extLst>
          </p:cNvPr>
          <p:cNvPicPr/>
          <p:nvPr/>
        </p:nvPicPr>
        <p:blipFill rotWithShape="1">
          <a:blip r:embed="rId3">
            <a:alphaModFix/>
          </a:blip>
          <a:srcRect l="13536" r="27958" b="1"/>
          <a:stretch/>
        </p:blipFill>
        <p:spPr>
          <a:xfrm>
            <a:off x="5797543" y="10"/>
            <a:ext cx="6394152" cy="6857990"/>
          </a:xfrm>
          <a:prstGeom prst="rect">
            <a:avLst/>
          </a:prstGeom>
        </p:spPr>
      </p:pic>
      <p:pic>
        <p:nvPicPr>
          <p:cNvPr id="22" name="Picture 19">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31E580D5-FE24-463E-8A35-2C9BB9FBE259}"/>
              </a:ext>
            </a:extLst>
          </p:cNvPr>
          <p:cNvSpPr>
            <a:spLocks noGrp="1"/>
          </p:cNvSpPr>
          <p:nvPr>
            <p:ph type="title"/>
          </p:nvPr>
        </p:nvSpPr>
        <p:spPr>
          <a:xfrm>
            <a:off x="804998" y="798445"/>
            <a:ext cx="4803636" cy="1311664"/>
          </a:xfrm>
        </p:spPr>
        <p:txBody>
          <a:bodyPr>
            <a:normAutofit/>
          </a:bodyPr>
          <a:lstStyle/>
          <a:p>
            <a:r>
              <a:rPr lang="en-US" dirty="0">
                <a:solidFill>
                  <a:srgbClr val="000000"/>
                </a:solidFill>
              </a:rPr>
              <a:t>Module 2</a:t>
            </a:r>
          </a:p>
        </p:txBody>
      </p:sp>
      <p:sp>
        <p:nvSpPr>
          <p:cNvPr id="3" name="Content Placeholder 2">
            <a:extLst>
              <a:ext uri="{FF2B5EF4-FFF2-40B4-BE49-F238E27FC236}">
                <a16:creationId xmlns:a16="http://schemas.microsoft.com/office/drawing/2014/main" id="{FB51C2B7-C832-4F3C-9C36-BAD3BDEA65EE}"/>
              </a:ext>
            </a:extLst>
          </p:cNvPr>
          <p:cNvSpPr>
            <a:spLocks noGrp="1"/>
          </p:cNvSpPr>
          <p:nvPr>
            <p:ph idx="1"/>
          </p:nvPr>
        </p:nvSpPr>
        <p:spPr>
          <a:xfrm>
            <a:off x="804997" y="2272143"/>
            <a:ext cx="4706803" cy="3788830"/>
          </a:xfrm>
        </p:spPr>
        <p:txBody>
          <a:bodyPr anchor="ctr">
            <a:normAutofit/>
          </a:bodyPr>
          <a:lstStyle/>
          <a:p>
            <a:pPr marL="0" indent="0">
              <a:buNone/>
            </a:pPr>
            <a:r>
              <a:rPr lang="en-US" sz="2000" b="1" dirty="0">
                <a:solidFill>
                  <a:srgbClr val="000000"/>
                </a:solidFill>
              </a:rPr>
              <a:t>Monday afternoon, May 10, 5:00 pm (Incident + 2 hours)</a:t>
            </a:r>
          </a:p>
          <a:p>
            <a:pPr lvl="0"/>
            <a:r>
              <a:rPr lang="en-US" sz="2000" dirty="0">
                <a:solidFill>
                  <a:srgbClr val="000000"/>
                </a:solidFill>
              </a:rPr>
              <a:t>You have now received significant numbers of patients and your surge capacity has been exceeded.</a:t>
            </a:r>
          </a:p>
          <a:p>
            <a:pPr lvl="0"/>
            <a:r>
              <a:rPr lang="en-US" sz="2000" dirty="0">
                <a:solidFill>
                  <a:srgbClr val="000000"/>
                </a:solidFill>
              </a:rPr>
              <a:t>Your usual burn referral </a:t>
            </a:r>
            <a:r>
              <a:rPr lang="en-US" sz="2000" dirty="0"/>
              <a:t>center is 100</a:t>
            </a:r>
            <a:r>
              <a:rPr lang="en-US" sz="2000" dirty="0">
                <a:solidFill>
                  <a:srgbClr val="000000"/>
                </a:solidFill>
              </a:rPr>
              <a:t> miles away</a:t>
            </a:r>
          </a:p>
          <a:p>
            <a:pPr lvl="0"/>
            <a:r>
              <a:rPr lang="en-US" sz="2000" dirty="0">
                <a:solidFill>
                  <a:srgbClr val="000000"/>
                </a:solidFill>
              </a:rPr>
              <a:t>You must stabilize and treat the burn patients at the local hospitals for now, in addition to others who are not burned and have also sustained critical injuries.</a:t>
            </a:r>
          </a:p>
          <a:p>
            <a:endParaRPr lang="en-US" sz="2000" dirty="0">
              <a:solidFill>
                <a:srgbClr val="000000"/>
              </a:solidFill>
            </a:endParaRPr>
          </a:p>
        </p:txBody>
      </p:sp>
    </p:spTree>
    <p:extLst>
      <p:ext uri="{BB962C8B-B14F-4D97-AF65-F5344CB8AC3E}">
        <p14:creationId xmlns:p14="http://schemas.microsoft.com/office/powerpoint/2010/main" val="2518143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0C49-DEAB-4CE4-AE67-0C1C23B31BC8}"/>
              </a:ext>
            </a:extLst>
          </p:cNvPr>
          <p:cNvSpPr>
            <a:spLocks noGrp="1"/>
          </p:cNvSpPr>
          <p:nvPr>
            <p:ph type="title"/>
          </p:nvPr>
        </p:nvSpPr>
        <p:spPr>
          <a:xfrm>
            <a:off x="838200" y="119743"/>
            <a:ext cx="10515600" cy="734332"/>
          </a:xfrm>
        </p:spPr>
        <p:txBody>
          <a:bodyPr>
            <a:normAutofit/>
          </a:bodyPr>
          <a:lstStyle/>
          <a:p>
            <a:r>
              <a:rPr lang="en-US" dirty="0"/>
              <a:t>Module 2 Discussion Questions</a:t>
            </a:r>
          </a:p>
        </p:txBody>
      </p:sp>
      <p:sp>
        <p:nvSpPr>
          <p:cNvPr id="3" name="Content Placeholder 2">
            <a:extLst>
              <a:ext uri="{FF2B5EF4-FFF2-40B4-BE49-F238E27FC236}">
                <a16:creationId xmlns:a16="http://schemas.microsoft.com/office/drawing/2014/main" id="{C6BF4D72-4562-4E92-9974-E814091BB0DF}"/>
              </a:ext>
            </a:extLst>
          </p:cNvPr>
          <p:cNvSpPr>
            <a:spLocks noGrp="1"/>
          </p:cNvSpPr>
          <p:nvPr>
            <p:ph idx="1"/>
          </p:nvPr>
        </p:nvSpPr>
        <p:spPr>
          <a:xfrm>
            <a:off x="508000" y="854075"/>
            <a:ext cx="11328399" cy="5884182"/>
          </a:xfrm>
        </p:spPr>
        <p:txBody>
          <a:bodyPr>
            <a:normAutofit/>
          </a:bodyPr>
          <a:lstStyle/>
          <a:p>
            <a:pPr marL="514350" lvl="0" indent="-514350">
              <a:buFont typeface="+mj-lt"/>
              <a:buAutoNum type="arabicPeriod"/>
            </a:pPr>
            <a:r>
              <a:rPr lang="en-US" dirty="0"/>
              <a:t>What alerts and notification mechanisms are in place to ensure that the coalition members and partners are aware of the incident? </a:t>
            </a:r>
          </a:p>
          <a:p>
            <a:pPr marL="514350" lvl="0" indent="-514350">
              <a:buFont typeface="+mj-lt"/>
              <a:buAutoNum type="arabicPeriod"/>
            </a:pPr>
            <a:r>
              <a:rPr lang="en-US" dirty="0"/>
              <a:t>How does the HCC support this response?</a:t>
            </a:r>
          </a:p>
          <a:p>
            <a:pPr marL="914400" lvl="1" indent="-457200">
              <a:buFont typeface="+mj-lt"/>
              <a:buAutoNum type="alphaLcPeriod"/>
            </a:pPr>
            <a:r>
              <a:rPr lang="en-US" dirty="0"/>
              <a:t>If the coalition has an operations center how is this activated, staffed, and what functions does it serve? How does it interface with the EOC?</a:t>
            </a:r>
          </a:p>
          <a:p>
            <a:pPr marL="914400" lvl="1" indent="-457200">
              <a:buFont typeface="+mj-lt"/>
              <a:buAutoNum type="alphaLcPeriod"/>
            </a:pPr>
            <a:r>
              <a:rPr lang="en-US" dirty="0"/>
              <a:t>If the coalition functions are conducted by/at the jurisdictional EOC how rapid is the activation? Who provides coordination and supports the healthcare needs?</a:t>
            </a:r>
          </a:p>
          <a:p>
            <a:pPr marL="914400" lvl="1" indent="-457200">
              <a:buFont typeface="+mj-lt"/>
              <a:buAutoNum type="alphaLcPeriod"/>
            </a:pPr>
            <a:r>
              <a:rPr lang="en-US" dirty="0"/>
              <a:t>How will the HCC support resource allocation decisions in a scarce resource environment (</a:t>
            </a:r>
            <a:r>
              <a:rPr lang="en-US" dirty="0" err="1"/>
              <a:t>e.g</a:t>
            </a:r>
            <a:r>
              <a:rPr lang="en-US" dirty="0"/>
              <a:t>, transportation, staff, supplies)?</a:t>
            </a:r>
          </a:p>
          <a:p>
            <a:pPr marL="457200" indent="-457200">
              <a:buFont typeface="+mj-lt"/>
              <a:buAutoNum type="arabicPeriod"/>
            </a:pPr>
            <a:r>
              <a:rPr lang="en-US" dirty="0"/>
              <a:t>What type of assistance (staff, space, resources, systems) could the HCC and its members provide? Are there other partners that you should coordinate with? Is this different from Emergency Support Function (ESF)8 support?</a:t>
            </a:r>
          </a:p>
        </p:txBody>
      </p:sp>
    </p:spTree>
    <p:extLst>
      <p:ext uri="{BB962C8B-B14F-4D97-AF65-F5344CB8AC3E}">
        <p14:creationId xmlns:p14="http://schemas.microsoft.com/office/powerpoint/2010/main" val="34219012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60C49-DEAB-4CE4-AE67-0C1C23B31BC8}"/>
              </a:ext>
            </a:extLst>
          </p:cNvPr>
          <p:cNvSpPr>
            <a:spLocks noGrp="1"/>
          </p:cNvSpPr>
          <p:nvPr>
            <p:ph type="title"/>
          </p:nvPr>
        </p:nvSpPr>
        <p:spPr>
          <a:xfrm>
            <a:off x="838200" y="119743"/>
            <a:ext cx="10515600" cy="734332"/>
          </a:xfrm>
        </p:spPr>
        <p:txBody>
          <a:bodyPr/>
          <a:lstStyle/>
          <a:p>
            <a:r>
              <a:rPr lang="en-US" dirty="0"/>
              <a:t>Module 2 Discussion Questions (continued)</a:t>
            </a:r>
          </a:p>
        </p:txBody>
      </p:sp>
      <p:sp>
        <p:nvSpPr>
          <p:cNvPr id="3" name="Content Placeholder 2">
            <a:extLst>
              <a:ext uri="{FF2B5EF4-FFF2-40B4-BE49-F238E27FC236}">
                <a16:creationId xmlns:a16="http://schemas.microsoft.com/office/drawing/2014/main" id="{C6BF4D72-4562-4E92-9974-E814091BB0DF}"/>
              </a:ext>
            </a:extLst>
          </p:cNvPr>
          <p:cNvSpPr>
            <a:spLocks noGrp="1"/>
          </p:cNvSpPr>
          <p:nvPr>
            <p:ph idx="1"/>
          </p:nvPr>
        </p:nvSpPr>
        <p:spPr>
          <a:xfrm>
            <a:off x="508000" y="1197735"/>
            <a:ext cx="11328399" cy="5540522"/>
          </a:xfrm>
        </p:spPr>
        <p:txBody>
          <a:bodyPr>
            <a:normAutofit/>
          </a:bodyPr>
          <a:lstStyle/>
          <a:p>
            <a:pPr marL="514350" indent="-514350">
              <a:buFont typeface="+mj-lt"/>
              <a:buAutoNum type="arabicPeriod" startAt="4"/>
            </a:pPr>
            <a:r>
              <a:rPr lang="en-US" dirty="0"/>
              <a:t>When would you notify and request assistance from emergency management and what would you need?</a:t>
            </a:r>
          </a:p>
          <a:p>
            <a:pPr marL="457200" indent="-457200">
              <a:buFont typeface="+mj-lt"/>
              <a:buAutoNum type="arabicPeriod" startAt="4"/>
            </a:pPr>
            <a:r>
              <a:rPr lang="en-US" dirty="0"/>
              <a:t>What emergency medical services (EMS) transport resources are available (both public safety and private services)? (EMS: consider both ground and air assets.)</a:t>
            </a:r>
          </a:p>
          <a:p>
            <a:pPr marL="457200" indent="-457200">
              <a:buFont typeface="+mj-lt"/>
              <a:buAutoNum type="arabicPeriod" startAt="4"/>
            </a:pPr>
            <a:r>
              <a:rPr lang="en-US" dirty="0"/>
              <a:t>Where would you obtain guidance or clinical advice for burn patient care prior to and during an event? What types of burn or other experts might be needed that are not yet included? How do you communicate with them (e.g., telephone/telemedicine)? Is there a role for bringing a burn provider and supplies to the community to assist / support? How would that be managed?</a:t>
            </a:r>
          </a:p>
          <a:p>
            <a:endParaRPr lang="en-US" dirty="0"/>
          </a:p>
        </p:txBody>
      </p:sp>
    </p:spTree>
    <p:extLst>
      <p:ext uri="{BB962C8B-B14F-4D97-AF65-F5344CB8AC3E}">
        <p14:creationId xmlns:p14="http://schemas.microsoft.com/office/powerpoint/2010/main" val="663065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84211-4F91-49B0-9E04-83D0550025C6}"/>
              </a:ext>
            </a:extLst>
          </p:cNvPr>
          <p:cNvSpPr>
            <a:spLocks noGrp="1"/>
          </p:cNvSpPr>
          <p:nvPr>
            <p:ph type="title"/>
          </p:nvPr>
        </p:nvSpPr>
        <p:spPr>
          <a:xfrm>
            <a:off x="1136428" y="627564"/>
            <a:ext cx="7474172" cy="1325563"/>
          </a:xfrm>
        </p:spPr>
        <p:txBody>
          <a:bodyPr>
            <a:normAutofit/>
          </a:bodyPr>
          <a:lstStyle/>
          <a:p>
            <a:r>
              <a:rPr lang="en-US" dirty="0"/>
              <a:t>Module 2 Report Out</a:t>
            </a:r>
          </a:p>
        </p:txBody>
      </p:sp>
      <p:sp>
        <p:nvSpPr>
          <p:cNvPr id="3" name="Content Placeholder 2">
            <a:extLst>
              <a:ext uri="{FF2B5EF4-FFF2-40B4-BE49-F238E27FC236}">
                <a16:creationId xmlns:a16="http://schemas.microsoft.com/office/drawing/2014/main" id="{BC122C42-DF67-486C-A8F0-ADC78005BBC2}"/>
              </a:ext>
            </a:extLst>
          </p:cNvPr>
          <p:cNvSpPr>
            <a:spLocks noGrp="1"/>
          </p:cNvSpPr>
          <p:nvPr>
            <p:ph idx="1"/>
          </p:nvPr>
        </p:nvSpPr>
        <p:spPr>
          <a:xfrm>
            <a:off x="1136429" y="2278173"/>
            <a:ext cx="6467867" cy="3450613"/>
          </a:xfrm>
        </p:spPr>
        <p:txBody>
          <a:bodyPr anchor="ctr">
            <a:normAutofit/>
          </a:bodyPr>
          <a:lstStyle/>
          <a:p>
            <a:r>
              <a:rPr lang="en-US" sz="2400" dirty="0"/>
              <a:t>Each table provide top 3 lessons, due outs, action items.</a:t>
            </a:r>
          </a:p>
          <a:p>
            <a:r>
              <a:rPr lang="en-US" sz="2400" dirty="0"/>
              <a:t>Provide the rest of your notes to the exercise facilitator.</a:t>
            </a:r>
          </a:p>
          <a:p>
            <a:r>
              <a:rPr lang="en-US" sz="2400" dirty="0"/>
              <a:t>Please select a team scribe with legible handwriting.</a:t>
            </a:r>
          </a:p>
          <a:p>
            <a:pPr marL="0" indent="0">
              <a:buNone/>
            </a:pPr>
            <a:endParaRPr lang="en-US" sz="2400" dirty="0"/>
          </a:p>
          <a:p>
            <a:endParaRPr lang="en-US" sz="2400" dirty="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A7B1511-9BA5-4184-99CB-484557146F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1868" y="2857501"/>
            <a:ext cx="1267236" cy="1142998"/>
          </a:xfrm>
          <a:prstGeom prst="rect">
            <a:avLst/>
          </a:prstGeom>
        </p:spPr>
      </p:pic>
    </p:spTree>
    <p:extLst>
      <p:ext uri="{BB962C8B-B14F-4D97-AF65-F5344CB8AC3E}">
        <p14:creationId xmlns:p14="http://schemas.microsoft.com/office/powerpoint/2010/main" val="2926407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Photo of a line of ambulances">
            <a:extLst>
              <a:ext uri="{FF2B5EF4-FFF2-40B4-BE49-F238E27FC236}">
                <a16:creationId xmlns:a16="http://schemas.microsoft.com/office/drawing/2014/main" id="{615BCB05-571D-4FFD-AE53-3D52088661E7}"/>
              </a:ext>
            </a:extLst>
          </p:cNvPr>
          <p:cNvPicPr>
            <a:picLocks noChangeAspect="1"/>
          </p:cNvPicPr>
          <p:nvPr/>
        </p:nvPicPr>
        <p:blipFill rotWithShape="1">
          <a:blip r:embed="rId3">
            <a:alphaModFix/>
          </a:blip>
          <a:srcRect l="16670" r="33914"/>
          <a:stretch/>
        </p:blipFill>
        <p:spPr>
          <a:xfrm>
            <a:off x="5797543" y="10"/>
            <a:ext cx="6394152" cy="6857990"/>
          </a:xfrm>
          <a:prstGeom prst="rect">
            <a:avLst/>
          </a:prstGeom>
        </p:spPr>
      </p:pic>
      <p:pic>
        <p:nvPicPr>
          <p:cNvPr id="28" name="Picture 27">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a:extLst>
              <a:ext uri="{FF2B5EF4-FFF2-40B4-BE49-F238E27FC236}">
                <a16:creationId xmlns:a16="http://schemas.microsoft.com/office/drawing/2014/main" id="{2C684024-40AB-4B35-8DCC-6EA071B1497E}"/>
              </a:ext>
            </a:extLst>
          </p:cNvPr>
          <p:cNvSpPr>
            <a:spLocks noGrp="1"/>
          </p:cNvSpPr>
          <p:nvPr>
            <p:ph type="title"/>
          </p:nvPr>
        </p:nvSpPr>
        <p:spPr>
          <a:xfrm>
            <a:off x="804998" y="798445"/>
            <a:ext cx="4803636" cy="1311664"/>
          </a:xfrm>
        </p:spPr>
        <p:txBody>
          <a:bodyPr>
            <a:normAutofit/>
          </a:bodyPr>
          <a:lstStyle/>
          <a:p>
            <a:r>
              <a:rPr lang="en-US">
                <a:solidFill>
                  <a:srgbClr val="000000"/>
                </a:solidFill>
              </a:rPr>
              <a:t>Module 3</a:t>
            </a:r>
          </a:p>
        </p:txBody>
      </p:sp>
      <p:sp>
        <p:nvSpPr>
          <p:cNvPr id="3" name="Content Placeholder 2">
            <a:extLst>
              <a:ext uri="{FF2B5EF4-FFF2-40B4-BE49-F238E27FC236}">
                <a16:creationId xmlns:a16="http://schemas.microsoft.com/office/drawing/2014/main" id="{08619846-8112-46AD-9CE6-6288D09FAF47}"/>
              </a:ext>
            </a:extLst>
          </p:cNvPr>
          <p:cNvSpPr>
            <a:spLocks noGrp="1"/>
          </p:cNvSpPr>
          <p:nvPr>
            <p:ph idx="1"/>
          </p:nvPr>
        </p:nvSpPr>
        <p:spPr>
          <a:xfrm>
            <a:off x="804997" y="2272143"/>
            <a:ext cx="4706803" cy="3788830"/>
          </a:xfrm>
        </p:spPr>
        <p:txBody>
          <a:bodyPr anchor="ctr">
            <a:normAutofit/>
          </a:bodyPr>
          <a:lstStyle/>
          <a:p>
            <a:pPr marL="0" marR="0" indent="0">
              <a:spcBef>
                <a:spcPts val="1200"/>
              </a:spcBef>
              <a:spcAft>
                <a:spcPts val="800"/>
              </a:spcAft>
              <a:buNone/>
            </a:pPr>
            <a:r>
              <a:rPr lang="en-US" sz="2000" b="1">
                <a:solidFill>
                  <a:srgbClr val="000000"/>
                </a:solidFill>
              </a:rPr>
              <a:t>Monday afternoon, May 10, 7:00 pm and beyond (Incident + 4 hours)</a:t>
            </a:r>
          </a:p>
          <a:p>
            <a:pPr lvl="0"/>
            <a:r>
              <a:rPr lang="en-US" sz="2000">
                <a:solidFill>
                  <a:srgbClr val="000000"/>
                </a:solidFill>
              </a:rPr>
              <a:t>Multiple burn patients have been stabilized at area hospitals and they now require secondary transfer for ongoing care. Some patients will be accommodated at trauma centers or will need to be cared for locally until transport / inpatient burn capacity catches up to demand. </a:t>
            </a:r>
          </a:p>
          <a:p>
            <a:pPr lvl="0"/>
            <a:r>
              <a:rPr lang="en-US" sz="2000">
                <a:solidFill>
                  <a:srgbClr val="000000"/>
                </a:solidFill>
              </a:rPr>
              <a:t>Specialty transportation resources may be needed for patient movement.</a:t>
            </a:r>
          </a:p>
          <a:p>
            <a:endParaRPr lang="en-US" sz="2000">
              <a:solidFill>
                <a:srgbClr val="000000"/>
              </a:solidFill>
            </a:endParaRPr>
          </a:p>
        </p:txBody>
      </p:sp>
    </p:spTree>
    <p:extLst>
      <p:ext uri="{BB962C8B-B14F-4D97-AF65-F5344CB8AC3E}">
        <p14:creationId xmlns:p14="http://schemas.microsoft.com/office/powerpoint/2010/main" val="1700852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563B-4357-46F7-A1E6-5358E273AABE}"/>
              </a:ext>
            </a:extLst>
          </p:cNvPr>
          <p:cNvSpPr>
            <a:spLocks noGrp="1"/>
          </p:cNvSpPr>
          <p:nvPr>
            <p:ph type="title"/>
          </p:nvPr>
        </p:nvSpPr>
        <p:spPr>
          <a:xfrm>
            <a:off x="838200" y="30274"/>
            <a:ext cx="10515600" cy="1325563"/>
          </a:xfrm>
        </p:spPr>
        <p:txBody>
          <a:bodyPr/>
          <a:lstStyle/>
          <a:p>
            <a:r>
              <a:rPr lang="en-US" dirty="0"/>
              <a:t>Module 3 Discussion Questions</a:t>
            </a:r>
          </a:p>
        </p:txBody>
      </p:sp>
      <p:sp>
        <p:nvSpPr>
          <p:cNvPr id="3" name="Content Placeholder 2">
            <a:extLst>
              <a:ext uri="{FF2B5EF4-FFF2-40B4-BE49-F238E27FC236}">
                <a16:creationId xmlns:a16="http://schemas.microsoft.com/office/drawing/2014/main" id="{F7D10B3A-4AD1-4A36-9A55-9EE1B6C81B01}"/>
              </a:ext>
            </a:extLst>
          </p:cNvPr>
          <p:cNvSpPr>
            <a:spLocks noGrp="1"/>
          </p:cNvSpPr>
          <p:nvPr>
            <p:ph idx="1"/>
          </p:nvPr>
        </p:nvSpPr>
        <p:spPr>
          <a:xfrm>
            <a:off x="838200" y="1410908"/>
            <a:ext cx="10515600" cy="5176693"/>
          </a:xfrm>
        </p:spPr>
        <p:txBody>
          <a:bodyPr>
            <a:normAutofit/>
          </a:bodyPr>
          <a:lstStyle/>
          <a:p>
            <a:pPr marL="514350" lvl="0" indent="-514350">
              <a:buFont typeface="+mj-lt"/>
              <a:buAutoNum type="arabicPeriod"/>
            </a:pPr>
            <a:r>
              <a:rPr lang="en-US" dirty="0"/>
              <a:t>How does the HCC Burn Surge Annex address this kind of scenario?</a:t>
            </a:r>
          </a:p>
          <a:p>
            <a:pPr marL="514350" lvl="0" indent="-514350">
              <a:buFont typeface="+mj-lt"/>
              <a:buAutoNum type="arabicPeriod"/>
            </a:pPr>
            <a:r>
              <a:rPr lang="en-US" dirty="0"/>
              <a:t>How will the team coordinate sharing patient information across multiple facilities for patient tracking and family re-unification?</a:t>
            </a:r>
          </a:p>
          <a:p>
            <a:pPr marL="514350" lvl="0" indent="-514350">
              <a:buFont typeface="+mj-lt"/>
              <a:buAutoNum type="arabicPeriod"/>
            </a:pPr>
            <a:r>
              <a:rPr lang="en-US" dirty="0"/>
              <a:t>How can the coalition ensure patient load balancing among hospitals or play a role in transfer decisions locally if relevant (e.g., movement to trauma center if burn center is overwhelmed)? How will hospitals and EMS coordinate this decision making?</a:t>
            </a:r>
          </a:p>
          <a:p>
            <a:pPr marL="514350" lvl="0" indent="-514350">
              <a:buFont typeface="+mj-lt"/>
              <a:buAutoNum type="arabicPeriod"/>
            </a:pPr>
            <a:r>
              <a:rPr lang="en-US" dirty="0"/>
              <a:t>If the coalition does not serve in this role, do you know how to notify state or substate Medical Operations Coordination Centers or Regional Burn Center? What role would they play? </a:t>
            </a:r>
          </a:p>
        </p:txBody>
      </p:sp>
    </p:spTree>
    <p:extLst>
      <p:ext uri="{BB962C8B-B14F-4D97-AF65-F5344CB8AC3E}">
        <p14:creationId xmlns:p14="http://schemas.microsoft.com/office/powerpoint/2010/main" val="32968330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563B-4357-46F7-A1E6-5358E273AABE}"/>
              </a:ext>
            </a:extLst>
          </p:cNvPr>
          <p:cNvSpPr>
            <a:spLocks noGrp="1"/>
          </p:cNvSpPr>
          <p:nvPr>
            <p:ph type="title"/>
          </p:nvPr>
        </p:nvSpPr>
        <p:spPr/>
        <p:txBody>
          <a:bodyPr/>
          <a:lstStyle/>
          <a:p>
            <a:r>
              <a:rPr lang="en-US" dirty="0"/>
              <a:t>Module 3 Discussion Questions (continued)</a:t>
            </a:r>
          </a:p>
        </p:txBody>
      </p:sp>
      <p:sp>
        <p:nvSpPr>
          <p:cNvPr id="3" name="Content Placeholder 2">
            <a:extLst>
              <a:ext uri="{FF2B5EF4-FFF2-40B4-BE49-F238E27FC236}">
                <a16:creationId xmlns:a16="http://schemas.microsoft.com/office/drawing/2014/main" id="{F7D10B3A-4AD1-4A36-9A55-9EE1B6C81B01}"/>
              </a:ext>
            </a:extLst>
          </p:cNvPr>
          <p:cNvSpPr>
            <a:spLocks noGrp="1"/>
          </p:cNvSpPr>
          <p:nvPr>
            <p:ph idx="1"/>
          </p:nvPr>
        </p:nvSpPr>
        <p:spPr>
          <a:xfrm>
            <a:off x="838200" y="1316182"/>
            <a:ext cx="10515600" cy="5176693"/>
          </a:xfrm>
        </p:spPr>
        <p:txBody>
          <a:bodyPr>
            <a:normAutofit/>
          </a:bodyPr>
          <a:lstStyle/>
          <a:p>
            <a:pPr marL="514350" lvl="0" indent="-514350">
              <a:buFont typeface="+mj-lt"/>
              <a:buAutoNum type="arabicPeriod" startAt="5"/>
            </a:pPr>
            <a:r>
              <a:rPr lang="en-US" dirty="0"/>
              <a:t>Who will be responsible for prioritizing patient transfers to the burn center and what criteria will be used to make that determination? How will the receiving burn center participate in those decisions?</a:t>
            </a:r>
          </a:p>
          <a:p>
            <a:pPr marL="514350" lvl="0" indent="-514350">
              <a:buFont typeface="+mj-lt"/>
              <a:buAutoNum type="arabicPeriod" startAt="5"/>
            </a:pPr>
            <a:r>
              <a:rPr lang="en-US" dirty="0"/>
              <a:t>How will transportation be coordinated for these patients?</a:t>
            </a:r>
          </a:p>
          <a:p>
            <a:pPr marL="514350" lvl="0" indent="-514350">
              <a:buFont typeface="+mj-lt"/>
              <a:buAutoNum type="arabicPeriod" startAt="5"/>
            </a:pPr>
            <a:r>
              <a:rPr lang="en-US" dirty="0"/>
              <a:t>What is the mechanism for tracking these patients through the referral process?</a:t>
            </a:r>
          </a:p>
          <a:p>
            <a:pPr marL="514350" lvl="0" indent="-514350">
              <a:buFont typeface="+mj-lt"/>
              <a:buAutoNum type="arabicPeriod" startAt="5"/>
            </a:pPr>
            <a:r>
              <a:rPr lang="en-US" dirty="0"/>
              <a:t>What resources does your facility have onsite if you need to provide ongoing care instead of transferring a critical burn patient? If on-site staff would be required to care for these patients, is there a staff sharing mechanism or agreement(s) to support this? Are telemedicine capabilities available? Has a common point of contact been identified for clinical advice?</a:t>
            </a:r>
          </a:p>
          <a:p>
            <a:endParaRPr lang="en-US" dirty="0"/>
          </a:p>
        </p:txBody>
      </p:sp>
    </p:spTree>
    <p:extLst>
      <p:ext uri="{BB962C8B-B14F-4D97-AF65-F5344CB8AC3E}">
        <p14:creationId xmlns:p14="http://schemas.microsoft.com/office/powerpoint/2010/main" val="27033189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DFC13-CB98-4FD1-BB82-669A6FBD34A9}"/>
              </a:ext>
            </a:extLst>
          </p:cNvPr>
          <p:cNvSpPr>
            <a:spLocks noGrp="1"/>
          </p:cNvSpPr>
          <p:nvPr>
            <p:ph type="title"/>
          </p:nvPr>
        </p:nvSpPr>
        <p:spPr>
          <a:xfrm>
            <a:off x="1136428" y="627564"/>
            <a:ext cx="7474172" cy="1325563"/>
          </a:xfrm>
        </p:spPr>
        <p:txBody>
          <a:bodyPr>
            <a:normAutofit/>
          </a:bodyPr>
          <a:lstStyle/>
          <a:p>
            <a:r>
              <a:rPr lang="en-US" dirty="0"/>
              <a:t>Module 3 Report Out</a:t>
            </a:r>
          </a:p>
        </p:txBody>
      </p:sp>
      <p:sp>
        <p:nvSpPr>
          <p:cNvPr id="3" name="Content Placeholder 2">
            <a:extLst>
              <a:ext uri="{FF2B5EF4-FFF2-40B4-BE49-F238E27FC236}">
                <a16:creationId xmlns:a16="http://schemas.microsoft.com/office/drawing/2014/main" id="{01D82F01-0A5B-4B5E-8C3A-B2C1EDA785AC}"/>
              </a:ext>
            </a:extLst>
          </p:cNvPr>
          <p:cNvSpPr>
            <a:spLocks noGrp="1"/>
          </p:cNvSpPr>
          <p:nvPr>
            <p:ph idx="1"/>
          </p:nvPr>
        </p:nvSpPr>
        <p:spPr>
          <a:xfrm>
            <a:off x="1136429" y="2278173"/>
            <a:ext cx="6467867" cy="3450613"/>
          </a:xfrm>
        </p:spPr>
        <p:txBody>
          <a:bodyPr anchor="ctr">
            <a:normAutofit/>
          </a:bodyPr>
          <a:lstStyle/>
          <a:p>
            <a:r>
              <a:rPr lang="en-US" sz="2400"/>
              <a:t>Each table provide top 3 lessons, due outs, action items.</a:t>
            </a:r>
          </a:p>
          <a:p>
            <a:r>
              <a:rPr lang="en-US" sz="2400"/>
              <a:t>Provide the rest of your notes to the exercise facilitator.</a:t>
            </a:r>
          </a:p>
          <a:p>
            <a:r>
              <a:rPr lang="en-US" sz="2400"/>
              <a:t>Please select a team scribe with legible handwriting.</a:t>
            </a:r>
          </a:p>
          <a:p>
            <a:endParaRPr lang="en-US" sz="2400"/>
          </a:p>
          <a:p>
            <a:endParaRPr lang="en-US" sz="2400"/>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19C49D7-20DC-45E8-8A7B-B6D8B9FFB1C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51868" y="2857501"/>
            <a:ext cx="1267236" cy="1142998"/>
          </a:xfrm>
          <a:prstGeom prst="rect">
            <a:avLst/>
          </a:prstGeom>
        </p:spPr>
      </p:pic>
    </p:spTree>
    <p:extLst>
      <p:ext uri="{BB962C8B-B14F-4D97-AF65-F5344CB8AC3E}">
        <p14:creationId xmlns:p14="http://schemas.microsoft.com/office/powerpoint/2010/main" val="19810205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A14A3-4184-4395-96E2-6B1C4D455956}"/>
              </a:ext>
            </a:extLst>
          </p:cNvPr>
          <p:cNvSpPr>
            <a:spLocks noGrp="1"/>
          </p:cNvSpPr>
          <p:nvPr>
            <p:ph type="title"/>
          </p:nvPr>
        </p:nvSpPr>
        <p:spPr>
          <a:xfrm>
            <a:off x="1136428" y="627564"/>
            <a:ext cx="7474172" cy="1325563"/>
          </a:xfrm>
        </p:spPr>
        <p:txBody>
          <a:bodyPr>
            <a:normAutofit/>
          </a:bodyPr>
          <a:lstStyle/>
          <a:p>
            <a:r>
              <a:rPr lang="en-US" dirty="0"/>
              <a:t>Wrap Up</a:t>
            </a:r>
          </a:p>
        </p:txBody>
      </p:sp>
      <p:sp>
        <p:nvSpPr>
          <p:cNvPr id="3" name="Content Placeholder 2">
            <a:extLst>
              <a:ext uri="{FF2B5EF4-FFF2-40B4-BE49-F238E27FC236}">
                <a16:creationId xmlns:a16="http://schemas.microsoft.com/office/drawing/2014/main" id="{E9D74659-120E-4251-9A96-604A91E6A687}"/>
              </a:ext>
            </a:extLst>
          </p:cNvPr>
          <p:cNvSpPr>
            <a:spLocks noGrp="1"/>
          </p:cNvSpPr>
          <p:nvPr>
            <p:ph idx="1"/>
          </p:nvPr>
        </p:nvSpPr>
        <p:spPr>
          <a:xfrm>
            <a:off x="1136429" y="1561478"/>
            <a:ext cx="6467867" cy="3450613"/>
          </a:xfrm>
        </p:spPr>
        <p:txBody>
          <a:bodyPr anchor="ctr">
            <a:normAutofit/>
          </a:bodyPr>
          <a:lstStyle/>
          <a:p>
            <a:r>
              <a:rPr lang="en-US" sz="2400" dirty="0"/>
              <a:t>Closing comments</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406AD119-2F1C-46D0-8F0F-096E5D6F27C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6136339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E1496-8F26-4BB5-9D25-E8240D466187}"/>
              </a:ext>
            </a:extLst>
          </p:cNvPr>
          <p:cNvSpPr>
            <a:spLocks noGrp="1"/>
          </p:cNvSpPr>
          <p:nvPr>
            <p:ph type="title"/>
          </p:nvPr>
        </p:nvSpPr>
        <p:spPr>
          <a:xfrm>
            <a:off x="1136428" y="627564"/>
            <a:ext cx="7474172" cy="1325563"/>
          </a:xfrm>
        </p:spPr>
        <p:txBody>
          <a:bodyPr>
            <a:normAutofit/>
          </a:bodyPr>
          <a:lstStyle/>
          <a:p>
            <a:r>
              <a:rPr lang="en-US"/>
              <a:t>Hotwash</a:t>
            </a:r>
            <a:endParaRPr lang="en-US" dirty="0"/>
          </a:p>
        </p:txBody>
      </p:sp>
      <p:sp>
        <p:nvSpPr>
          <p:cNvPr id="3" name="Content Placeholder 2">
            <a:extLst>
              <a:ext uri="{FF2B5EF4-FFF2-40B4-BE49-F238E27FC236}">
                <a16:creationId xmlns:a16="http://schemas.microsoft.com/office/drawing/2014/main" id="{BE0BE7A2-45F2-496C-B066-EEF669BB8F9E}"/>
              </a:ext>
            </a:extLst>
          </p:cNvPr>
          <p:cNvSpPr>
            <a:spLocks noGrp="1"/>
          </p:cNvSpPr>
          <p:nvPr>
            <p:ph idx="1"/>
          </p:nvPr>
        </p:nvSpPr>
        <p:spPr>
          <a:xfrm>
            <a:off x="1136428" y="2129892"/>
            <a:ext cx="6467867" cy="3450613"/>
          </a:xfrm>
        </p:spPr>
        <p:txBody>
          <a:bodyPr anchor="ctr">
            <a:normAutofit/>
          </a:bodyPr>
          <a:lstStyle/>
          <a:p>
            <a:r>
              <a:rPr lang="en-US" sz="2200"/>
              <a:t>Immediate feedback from participants</a:t>
            </a:r>
          </a:p>
          <a:p>
            <a:pPr lvl="1"/>
            <a:r>
              <a:rPr lang="en-US" sz="2200"/>
              <a:t>One positive about the exercise (something you learned, something you can implement immediately)</a:t>
            </a:r>
          </a:p>
          <a:p>
            <a:pPr lvl="1"/>
            <a:r>
              <a:rPr lang="en-US" sz="2200"/>
              <a:t>One item of correction or action from the exercise (something you would like to take back for immediate action)</a:t>
            </a:r>
          </a:p>
          <a:p>
            <a:r>
              <a:rPr lang="en-US" sz="2200"/>
              <a:t>Participants should fill out the Participant Feedback Form and submit it before they leave TODAY.</a:t>
            </a:r>
          </a:p>
        </p:txBody>
      </p:sp>
      <p:sp>
        <p:nvSpPr>
          <p:cNvPr id="14" name="Rectangle 16">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8">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D73867F-C0D1-4D7C-AFE8-C3605967382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7790" y="2857501"/>
            <a:ext cx="1435392" cy="1142998"/>
          </a:xfrm>
          <a:prstGeom prst="rect">
            <a:avLst/>
          </a:prstGeom>
        </p:spPr>
      </p:pic>
    </p:spTree>
    <p:extLst>
      <p:ext uri="{BB962C8B-B14F-4D97-AF65-F5344CB8AC3E}">
        <p14:creationId xmlns:p14="http://schemas.microsoft.com/office/powerpoint/2010/main" val="3862087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EBB6D-E990-4AB3-9E92-4199A1D42BAC}"/>
              </a:ext>
            </a:extLst>
          </p:cNvPr>
          <p:cNvSpPr>
            <a:spLocks noGrp="1"/>
          </p:cNvSpPr>
          <p:nvPr>
            <p:ph type="title"/>
          </p:nvPr>
        </p:nvSpPr>
        <p:spPr>
          <a:xfrm>
            <a:off x="1136428" y="627564"/>
            <a:ext cx="7474172" cy="1325563"/>
          </a:xfrm>
        </p:spPr>
        <p:txBody>
          <a:bodyPr>
            <a:normAutofit/>
          </a:bodyPr>
          <a:lstStyle/>
          <a:p>
            <a:r>
              <a:rPr lang="en-US"/>
              <a:t>Next Steps</a:t>
            </a:r>
            <a:endParaRPr lang="en-US" dirty="0"/>
          </a:p>
        </p:txBody>
      </p:sp>
      <p:sp>
        <p:nvSpPr>
          <p:cNvPr id="3" name="Content Placeholder 2">
            <a:extLst>
              <a:ext uri="{FF2B5EF4-FFF2-40B4-BE49-F238E27FC236}">
                <a16:creationId xmlns:a16="http://schemas.microsoft.com/office/drawing/2014/main" id="{1DC77BB2-9FCE-4FB5-A30B-70F9AA455715}"/>
              </a:ext>
            </a:extLst>
          </p:cNvPr>
          <p:cNvSpPr>
            <a:spLocks noGrp="1"/>
          </p:cNvSpPr>
          <p:nvPr>
            <p:ph idx="1"/>
          </p:nvPr>
        </p:nvSpPr>
        <p:spPr>
          <a:xfrm>
            <a:off x="1007641" y="2522953"/>
            <a:ext cx="6467867" cy="3952263"/>
          </a:xfrm>
        </p:spPr>
        <p:txBody>
          <a:bodyPr anchor="ctr">
            <a:normAutofit lnSpcReduction="10000"/>
          </a:bodyPr>
          <a:lstStyle/>
          <a:p>
            <a:r>
              <a:rPr lang="en-US" sz="2400" dirty="0"/>
              <a:t>Each participant / facility should prepare their own action items to close any noted gaps, in addition to the coalition-wide After Action Report and Improvement Plan</a:t>
            </a:r>
          </a:p>
          <a:p>
            <a:r>
              <a:rPr lang="en-US" sz="2400" dirty="0"/>
              <a:t>Compile notes and comments, and produce an After Action Report and Improvement Plan</a:t>
            </a:r>
          </a:p>
          <a:p>
            <a:r>
              <a:rPr lang="en-US" sz="2400" dirty="0"/>
              <a:t>Share Improvement Plan with coalition members and any entity with an action item</a:t>
            </a:r>
          </a:p>
          <a:p>
            <a:r>
              <a:rPr lang="en-US" sz="2400" dirty="0"/>
              <a:t>Implement action items in the Improvement Plan such as updating plans, and address any training or equipment needs</a:t>
            </a:r>
          </a:p>
        </p:txBody>
      </p:sp>
      <p:sp>
        <p:nvSpPr>
          <p:cNvPr id="1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54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08E4E85D-8645-40C8-A2C2-293B92FE9583}"/>
              </a:ext>
              <a:ext uri="{C183D7F6-B498-43B3-948B-1728B52AA6E4}">
                <adec:decorative xmlns:adec="http://schemas.microsoft.com/office/drawing/2017/decorative" val="1"/>
              </a:ext>
            </a:extLst>
          </p:cNvPr>
          <p:cNvPicPr>
            <a:picLocks noChangeAspect="1"/>
          </p:cNvPicPr>
          <p:nvPr/>
        </p:nvPicPr>
        <p:blipFill rotWithShape="1">
          <a:blip r:embed="rId3" cstate="print">
            <a:alphaModFix/>
            <a:extLst>
              <a:ext uri="{28A0092B-C50C-407E-A947-70E740481C1C}">
                <a14:useLocalDpi xmlns:a14="http://schemas.microsoft.com/office/drawing/2010/main"/>
              </a:ext>
            </a:extLst>
          </a:blip>
          <a:srcRect t="161" r="-8" b="-8"/>
          <a:stretch/>
        </p:blipFill>
        <p:spPr>
          <a:xfrm>
            <a:off x="9030743" y="2474254"/>
            <a:ext cx="1912560" cy="1909489"/>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8" name="TextBox 7">
            <a:extLst>
              <a:ext uri="{FF2B5EF4-FFF2-40B4-BE49-F238E27FC236}">
                <a16:creationId xmlns:a16="http://schemas.microsoft.com/office/drawing/2014/main" id="{70EB8F08-D96C-4542-BB3A-174664D22B93}"/>
              </a:ext>
            </a:extLst>
          </p:cNvPr>
          <p:cNvSpPr txBox="1"/>
          <p:nvPr/>
        </p:nvSpPr>
        <p:spPr>
          <a:xfrm>
            <a:off x="6334474" y="166960"/>
            <a:ext cx="3225338" cy="2246769"/>
          </a:xfrm>
          <a:prstGeom prst="rect">
            <a:avLst/>
          </a:prstGeom>
          <a:solidFill>
            <a:srgbClr val="FFFF00"/>
          </a:solidFill>
          <a:ln w="57150">
            <a:solidFill>
              <a:schemeClr val="accent1"/>
            </a:solidFill>
          </a:ln>
        </p:spPr>
        <p:txBody>
          <a:bodyPr wrap="square" rtlCol="0">
            <a:spAutoFit/>
          </a:bodyPr>
          <a:lstStyle/>
          <a:p>
            <a:pPr algn="ctr"/>
            <a:r>
              <a:rPr lang="en-US" sz="2400" b="1" u="sng" dirty="0"/>
              <a:t>Instructions for Use:</a:t>
            </a:r>
          </a:p>
          <a:p>
            <a:endParaRPr lang="en-US" sz="2400" dirty="0"/>
          </a:p>
          <a:p>
            <a:pPr algn="ctr"/>
            <a:r>
              <a:rPr lang="en-US" sz="2400" dirty="0"/>
              <a:t>Suggested next steps. Update as appropriate.</a:t>
            </a:r>
          </a:p>
          <a:p>
            <a:pPr algn="ctr"/>
            <a:endParaRPr lang="en-US" sz="2400" dirty="0"/>
          </a:p>
          <a:p>
            <a:pPr algn="ctr"/>
            <a:r>
              <a:rPr lang="en-US" sz="2000" dirty="0">
                <a:solidFill>
                  <a:srgbClr val="FF0000"/>
                </a:solidFill>
              </a:rPr>
              <a:t>[delete prior to presentation]</a:t>
            </a:r>
          </a:p>
        </p:txBody>
      </p:sp>
    </p:spTree>
    <p:extLst>
      <p:ext uri="{BB962C8B-B14F-4D97-AF65-F5344CB8AC3E}">
        <p14:creationId xmlns:p14="http://schemas.microsoft.com/office/powerpoint/2010/main" val="10796948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B2DBCC8A5E7ED47A7D5CBE7407F1D48" ma:contentTypeVersion="13" ma:contentTypeDescription="Create a new document." ma:contentTypeScope="" ma:versionID="c084df6f7d7092718a4c61b526212df1">
  <xsd:schema xmlns:xsd="http://www.w3.org/2001/XMLSchema" xmlns:xs="http://www.w3.org/2001/XMLSchema" xmlns:p="http://schemas.microsoft.com/office/2006/metadata/properties" xmlns:ns3="fdc81ec3-f4f6-4609-b50f-04d22d16fef5" xmlns:ns4="c442bec3-5de2-4848-8046-1525657b99f6" targetNamespace="http://schemas.microsoft.com/office/2006/metadata/properties" ma:root="true" ma:fieldsID="ecbfa17132909eb02b186ab9b672dbc3" ns3:_="" ns4:_="">
    <xsd:import namespace="fdc81ec3-f4f6-4609-b50f-04d22d16fef5"/>
    <xsd:import namespace="c442bec3-5de2-4848-8046-1525657b99f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DateTaken" minOccurs="0"/>
                <xsd:element ref="ns4:MediaServiceLocation"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c81ec3-f4f6-4609-b50f-04d22d16fef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442bec3-5de2-4848-8046-1525657b99f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F7EB5C-6E01-41BC-82AB-D97BFC6D6217}">
  <ds:schemaRefs>
    <ds:schemaRef ds:uri="http://purl.org/dc/dcmitype/"/>
    <ds:schemaRef ds:uri="c442bec3-5de2-4848-8046-1525657b99f6"/>
    <ds:schemaRef ds:uri="http://www.w3.org/XML/1998/namespace"/>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fdc81ec3-f4f6-4609-b50f-04d22d16fef5"/>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63E91B5A-097D-43B1-A055-96EE1505032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c81ec3-f4f6-4609-b50f-04d22d16fef5"/>
    <ds:schemaRef ds:uri="c442bec3-5de2-4848-8046-1525657b99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6D6BED-4E5B-46B1-801E-A47DCB4AFBC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TotalTime>
  <Words>2681</Words>
  <Application>Microsoft Office PowerPoint</Application>
  <PresentationFormat>Widescreen</PresentationFormat>
  <Paragraphs>261</Paragraphs>
  <Slides>30</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Arial</vt:lpstr>
      <vt:lpstr>Calibri</vt:lpstr>
      <vt:lpstr>Calibri Light</vt:lpstr>
      <vt:lpstr>Wingdings</vt:lpstr>
      <vt:lpstr>Office Theme</vt:lpstr>
      <vt:lpstr>Burn Surge Annex Tabletop Exercise</vt:lpstr>
      <vt:lpstr>Instructions for Use of this PPT Template – Delete this slide prior to presentation</vt:lpstr>
      <vt:lpstr>Welcome and Introductions</vt:lpstr>
      <vt:lpstr>Agenda</vt:lpstr>
      <vt:lpstr>Administrative Details</vt:lpstr>
      <vt:lpstr>Introduction to HCC Burn Surge Annex</vt:lpstr>
      <vt:lpstr>Planning Assumptions</vt:lpstr>
      <vt:lpstr>Triggers or Coalition-Specific Response Steps</vt:lpstr>
      <vt:lpstr>Tabletop Exercise</vt:lpstr>
      <vt:lpstr>Exercise Scope</vt:lpstr>
      <vt:lpstr>HPP Program Capabilities Tested</vt:lpstr>
      <vt:lpstr>Exercise Objectives</vt:lpstr>
      <vt:lpstr>Guidelines</vt:lpstr>
      <vt:lpstr>Assumptions and Artificialities</vt:lpstr>
      <vt:lpstr>Module 1</vt:lpstr>
      <vt:lpstr>Module 1 Discussion Questions</vt:lpstr>
      <vt:lpstr>Module 1 Discussion Questions (continued)</vt:lpstr>
      <vt:lpstr>Module 1 Discussion Questions (continued)</vt:lpstr>
      <vt:lpstr>Module 1 Report Out</vt:lpstr>
      <vt:lpstr>Module 2</vt:lpstr>
      <vt:lpstr>Module 2 Discussion Questions</vt:lpstr>
      <vt:lpstr>Module 2 Discussion Questions (continued)</vt:lpstr>
      <vt:lpstr>Module 2 Report Out</vt:lpstr>
      <vt:lpstr>Module 3</vt:lpstr>
      <vt:lpstr>Module 3 Discussion Questions</vt:lpstr>
      <vt:lpstr>Module 3 Discussion Questions (continued)</vt:lpstr>
      <vt:lpstr>Module 3 Report Out</vt:lpstr>
      <vt:lpstr>Wrap Up</vt:lpstr>
      <vt:lpstr>Hotwash</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Burn Surge Annex Tabletop Exercise PPT</dc:title>
  <dc:creator>ASPR TRACIE</dc:creator>
  <cp:keywords>"burn, burns, burn treatment, burn scenario"</cp:keywords>
  <cp:lastModifiedBy>Sole Brito, Corina</cp:lastModifiedBy>
  <cp:revision>2</cp:revision>
  <dcterms:created xsi:type="dcterms:W3CDTF">2021-03-19T15:17:49Z</dcterms:created>
  <dcterms:modified xsi:type="dcterms:W3CDTF">2021-03-19T17:43:10Z</dcterms:modified>
</cp:coreProperties>
</file>